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64;&#1082;&#1086;&#1083;&#1072;\2020-2021\&#1096;&#1085;&#1089;&#1091;\&#1044;&#1077;&#1072;&#1073;&#1088;&#1100;%202020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64;&#1082;&#1086;&#1083;&#1072;\2020-2021\&#1096;&#1085;&#1089;&#1091;\&#1044;&#1077;&#1072;&#1073;&#1088;&#1100;%202020\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64;&#1082;&#1086;&#1083;&#1072;\2020-2021\&#1096;&#1085;&#1089;&#1091;\&#1044;&#1077;&#1072;&#1073;&#1088;&#1100;%202020\&#1051;&#1080;&#1089;&#1090;%20Microsoft%20Office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64;&#1082;&#1086;&#1083;&#1072;\2020-2021\&#1096;&#1085;&#1089;&#1091;\&#1044;&#1077;&#1072;&#1073;&#1088;&#1100;%202020\&#1051;&#1080;&#1089;&#1090;%20Microsoft%20Office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64;&#1082;&#1086;&#1083;&#1072;\2020-2021\&#1096;&#1085;&#1089;&#1091;\&#1044;&#1077;&#1072;&#1073;&#1088;&#1100;%202020\&#1051;&#1080;&#1089;&#1090;%20Microsoft%20Office%20Exce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64;&#1082;&#1086;&#1083;&#1072;\2020-2021\&#1096;&#1085;&#1089;&#1091;\&#1044;&#1077;&#1072;&#1073;&#1088;&#1100;%202020\&#1051;&#1080;&#1089;&#1090;%20Microsoft%20Office%20Exce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64;&#1082;&#1086;&#1083;&#1072;\2020-2021\&#1096;&#1085;&#1089;&#1091;\&#1044;&#1077;&#1072;&#1073;&#1088;&#1100;%202020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Ростовский МР</c:v>
                </c:pt>
              </c:strCache>
            </c:strRef>
          </c:tx>
          <c:invertIfNegative val="0"/>
          <c:cat>
            <c:strRef>
              <c:f>Лист1!$C$1:$G$1</c:f>
              <c:strCache>
                <c:ptCount val="1"/>
                <c:pt idx="0">
                  <c:v>Целеполагание</c:v>
                </c:pt>
              </c:strCache>
            </c:strRef>
          </c:cat>
          <c:val>
            <c:numRef>
              <c:f>Лист1!$C$2:$G$2</c:f>
              <c:numCache>
                <c:formatCode>General</c:formatCode>
                <c:ptCount val="5"/>
                <c:pt idx="0">
                  <c:v>0.7</c:v>
                </c:pt>
                <c:pt idx="1">
                  <c:v>1.6</c:v>
                </c:pt>
                <c:pt idx="2">
                  <c:v>1.2</c:v>
                </c:pt>
                <c:pt idx="3">
                  <c:v>1.2</c:v>
                </c:pt>
                <c:pt idx="4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9B-4560-BD9E-C5D32754FCDC}"/>
            </c:ext>
          </c:extLst>
        </c:ser>
        <c:ser>
          <c:idx val="1"/>
          <c:order val="1"/>
          <c:tx>
            <c:strRef>
              <c:f>Лист1!$B$3</c:f>
              <c:strCache>
                <c:ptCount val="1"/>
                <c:pt idx="0">
                  <c:v>Скнятиновская ООШ</c:v>
                </c:pt>
              </c:strCache>
            </c:strRef>
          </c:tx>
          <c:invertIfNegative val="0"/>
          <c:cat>
            <c:strRef>
              <c:f>Лист1!$C$1:$G$1</c:f>
              <c:strCache>
                <c:ptCount val="1"/>
                <c:pt idx="0">
                  <c:v>Целеполагание</c:v>
                </c:pt>
              </c:strCache>
            </c:strRef>
          </c:cat>
          <c:val>
            <c:numRef>
              <c:f>Лист1!$C$3:$G$3</c:f>
              <c:numCache>
                <c:formatCode>0.0</c:formatCode>
                <c:ptCount val="5"/>
                <c:pt idx="0">
                  <c:v>1.2857142857142858</c:v>
                </c:pt>
                <c:pt idx="1">
                  <c:v>1.8571428571428572</c:v>
                </c:pt>
                <c:pt idx="2">
                  <c:v>1.4285714285714286</c:v>
                </c:pt>
                <c:pt idx="3">
                  <c:v>1</c:v>
                </c:pt>
                <c:pt idx="4">
                  <c:v>0.2857142857142857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9B-4560-BD9E-C5D32754FC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685632"/>
        <c:axId val="111688320"/>
      </c:barChart>
      <c:catAx>
        <c:axId val="111685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1688320"/>
        <c:crosses val="autoZero"/>
        <c:auto val="1"/>
        <c:lblAlgn val="ctr"/>
        <c:lblOffset val="100"/>
        <c:noMultiLvlLbl val="0"/>
      </c:catAx>
      <c:valAx>
        <c:axId val="111688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685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Лист1!$B$6</c:f>
              <c:strCache>
                <c:ptCount val="1"/>
                <c:pt idx="0">
                  <c:v>Ростовский МР</c:v>
                </c:pt>
              </c:strCache>
            </c:strRef>
          </c:tx>
          <c:spPr>
            <a:effectLst>
              <a:outerShdw blurRad="50800" dist="50800" dir="5400000" algn="ctr" rotWithShape="0">
                <a:srgbClr val="00B050"/>
              </a:outerShdw>
            </a:effectLst>
          </c:spPr>
          <c:invertIfNegative val="0"/>
          <c:cat>
            <c:strRef>
              <c:f>Лист1!$C$5:$G$5</c:f>
              <c:strCache>
                <c:ptCount val="1"/>
                <c:pt idx="0">
                  <c:v>Коммуникативная</c:v>
                </c:pt>
              </c:strCache>
            </c:strRef>
          </c:cat>
          <c:val>
            <c:numRef>
              <c:f>Лист1!$C$6:$G$6</c:f>
              <c:numCache>
                <c:formatCode>General</c:formatCode>
                <c:ptCount val="5"/>
                <c:pt idx="0">
                  <c:v>1.8</c:v>
                </c:pt>
                <c:pt idx="1">
                  <c:v>1.7</c:v>
                </c:pt>
                <c:pt idx="2">
                  <c:v>1.6</c:v>
                </c:pt>
                <c:pt idx="3">
                  <c:v>1.7</c:v>
                </c:pt>
                <c:pt idx="4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66-4303-A5CA-94013EF24578}"/>
            </c:ext>
          </c:extLst>
        </c:ser>
        <c:ser>
          <c:idx val="1"/>
          <c:order val="1"/>
          <c:tx>
            <c:strRef>
              <c:f>Лист1!$B$7</c:f>
              <c:strCache>
                <c:ptCount val="1"/>
                <c:pt idx="0">
                  <c:v>Скнятиновская ООШ</c:v>
                </c:pt>
              </c:strCache>
            </c:strRef>
          </c:tx>
          <c:invertIfNegative val="0"/>
          <c:cat>
            <c:strRef>
              <c:f>Лист1!$C$5:$G$5</c:f>
              <c:strCache>
                <c:ptCount val="1"/>
                <c:pt idx="0">
                  <c:v>Коммуникативная</c:v>
                </c:pt>
              </c:strCache>
            </c:strRef>
          </c:cat>
          <c:val>
            <c:numRef>
              <c:f>Лист1!$C$7:$G$7</c:f>
              <c:numCache>
                <c:formatCode>0.0</c:formatCode>
                <c:ptCount val="5"/>
                <c:pt idx="0">
                  <c:v>2</c:v>
                </c:pt>
                <c:pt idx="1">
                  <c:v>2</c:v>
                </c:pt>
                <c:pt idx="2">
                  <c:v>1.5714285714285714</c:v>
                </c:pt>
                <c:pt idx="3">
                  <c:v>1.8571428571428572</c:v>
                </c:pt>
                <c:pt idx="4">
                  <c:v>1.1428571428571428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66-4303-A5CA-94013EF245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932288"/>
        <c:axId val="78912512"/>
      </c:barChart>
      <c:catAx>
        <c:axId val="65932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8912512"/>
        <c:crosses val="autoZero"/>
        <c:auto val="1"/>
        <c:lblAlgn val="ctr"/>
        <c:lblOffset val="100"/>
        <c:noMultiLvlLbl val="0"/>
      </c:catAx>
      <c:valAx>
        <c:axId val="78912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932288"/>
        <c:crosses val="autoZero"/>
        <c:crossBetween val="between"/>
      </c:valAx>
      <c:spPr>
        <a:ln>
          <a:solidFill>
            <a:schemeClr val="accent3"/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Лист1!$B$9</c:f>
              <c:strCache>
                <c:ptCount val="1"/>
                <c:pt idx="0">
                  <c:v>Ростовский МР</c:v>
                </c:pt>
              </c:strCache>
            </c:strRef>
          </c:tx>
          <c:invertIfNegative val="0"/>
          <c:cat>
            <c:strRef>
              <c:f>Лист1!$C$8:$G$8</c:f>
              <c:strCache>
                <c:ptCount val="1"/>
                <c:pt idx="0">
                  <c:v>ИКТ</c:v>
                </c:pt>
              </c:strCache>
            </c:strRef>
          </c:cat>
          <c:val>
            <c:numRef>
              <c:f>Лист1!$C$9:$G$9</c:f>
              <c:numCache>
                <c:formatCode>General</c:formatCode>
                <c:ptCount val="5"/>
                <c:pt idx="0">
                  <c:v>1.6</c:v>
                </c:pt>
                <c:pt idx="1">
                  <c:v>1.1000000000000001</c:v>
                </c:pt>
                <c:pt idx="2">
                  <c:v>1.8</c:v>
                </c:pt>
                <c:pt idx="3">
                  <c:v>1.3</c:v>
                </c:pt>
                <c:pt idx="4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0D-4937-8F75-87DD1F3F0D1C}"/>
            </c:ext>
          </c:extLst>
        </c:ser>
        <c:ser>
          <c:idx val="1"/>
          <c:order val="1"/>
          <c:tx>
            <c:strRef>
              <c:f>Лист1!$B$10</c:f>
              <c:strCache>
                <c:ptCount val="1"/>
                <c:pt idx="0">
                  <c:v>Скнятиновская ООШ</c:v>
                </c:pt>
              </c:strCache>
            </c:strRef>
          </c:tx>
          <c:invertIfNegative val="0"/>
          <c:cat>
            <c:strRef>
              <c:f>Лист1!$C$8:$G$8</c:f>
              <c:strCache>
                <c:ptCount val="1"/>
                <c:pt idx="0">
                  <c:v>ИКТ</c:v>
                </c:pt>
              </c:strCache>
            </c:strRef>
          </c:cat>
          <c:val>
            <c:numRef>
              <c:f>Лист1!$C$10:$G$10</c:f>
              <c:numCache>
                <c:formatCode>0.0</c:formatCode>
                <c:ptCount val="5"/>
                <c:pt idx="0">
                  <c:v>1.4285714285714286</c:v>
                </c:pt>
                <c:pt idx="1">
                  <c:v>1.8571428571428572</c:v>
                </c:pt>
                <c:pt idx="2">
                  <c:v>2</c:v>
                </c:pt>
                <c:pt idx="3">
                  <c:v>1.7142857142857142</c:v>
                </c:pt>
                <c:pt idx="4">
                  <c:v>1.5714285714285714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0D-4937-8F75-87DD1F3F0D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923968"/>
        <c:axId val="112041344"/>
      </c:barChart>
      <c:catAx>
        <c:axId val="111923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2041344"/>
        <c:crosses val="autoZero"/>
        <c:auto val="1"/>
        <c:lblAlgn val="ctr"/>
        <c:lblOffset val="100"/>
        <c:noMultiLvlLbl val="0"/>
      </c:catAx>
      <c:valAx>
        <c:axId val="112041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923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Лист1!$B$12</c:f>
              <c:strCache>
                <c:ptCount val="1"/>
                <c:pt idx="0">
                  <c:v>Ростовский МР</c:v>
                </c:pt>
              </c:strCache>
            </c:strRef>
          </c:tx>
          <c:invertIfNegative val="0"/>
          <c:cat>
            <c:strRef>
              <c:f>Лист1!$C$11:$G$11</c:f>
              <c:strCache>
                <c:ptCount val="1"/>
                <c:pt idx="0">
                  <c:v>Методическая</c:v>
                </c:pt>
              </c:strCache>
            </c:strRef>
          </c:cat>
          <c:val>
            <c:numRef>
              <c:f>Лист1!$C$12:$G$12</c:f>
              <c:numCache>
                <c:formatCode>General</c:formatCode>
                <c:ptCount val="5"/>
                <c:pt idx="0">
                  <c:v>1.2</c:v>
                </c:pt>
                <c:pt idx="1">
                  <c:v>1.5</c:v>
                </c:pt>
                <c:pt idx="2">
                  <c:v>1.6</c:v>
                </c:pt>
                <c:pt idx="3">
                  <c:v>1.2</c:v>
                </c:pt>
                <c:pt idx="4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3C-43EA-B217-311D5A7A8F2B}"/>
            </c:ext>
          </c:extLst>
        </c:ser>
        <c:ser>
          <c:idx val="1"/>
          <c:order val="1"/>
          <c:tx>
            <c:strRef>
              <c:f>Лист1!$B$13</c:f>
              <c:strCache>
                <c:ptCount val="1"/>
                <c:pt idx="0">
                  <c:v>Скнятиновская ООШ</c:v>
                </c:pt>
              </c:strCache>
            </c:strRef>
          </c:tx>
          <c:invertIfNegative val="0"/>
          <c:cat>
            <c:strRef>
              <c:f>Лист1!$C$11:$G$11</c:f>
              <c:strCache>
                <c:ptCount val="1"/>
                <c:pt idx="0">
                  <c:v>Методическая</c:v>
                </c:pt>
              </c:strCache>
            </c:strRef>
          </c:cat>
          <c:val>
            <c:numRef>
              <c:f>Лист1!$C$13:$G$13</c:f>
              <c:numCache>
                <c:formatCode>0.0</c:formatCode>
                <c:ptCount val="5"/>
                <c:pt idx="0">
                  <c:v>1</c:v>
                </c:pt>
                <c:pt idx="1">
                  <c:v>1.7142857142857142</c:v>
                </c:pt>
                <c:pt idx="2">
                  <c:v>2</c:v>
                </c:pt>
                <c:pt idx="3">
                  <c:v>1.2857142857142858</c:v>
                </c:pt>
                <c:pt idx="4">
                  <c:v>1.4285714285714286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3C-43EA-B217-311D5A7A8F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410496"/>
        <c:axId val="124529280"/>
      </c:barChart>
      <c:catAx>
        <c:axId val="124410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4529280"/>
        <c:crosses val="autoZero"/>
        <c:auto val="1"/>
        <c:lblAlgn val="ctr"/>
        <c:lblOffset val="100"/>
        <c:noMultiLvlLbl val="0"/>
      </c:catAx>
      <c:valAx>
        <c:axId val="124529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44104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Лист1!$B$15</c:f>
              <c:strCache>
                <c:ptCount val="1"/>
                <c:pt idx="0">
                  <c:v>Ростовский МР</c:v>
                </c:pt>
              </c:strCache>
            </c:strRef>
          </c:tx>
          <c:invertIfNegative val="0"/>
          <c:cat>
            <c:strRef>
              <c:f>Лист1!$C$14:$G$14</c:f>
              <c:strCache>
                <c:ptCount val="1"/>
                <c:pt idx="0">
                  <c:v>Оценочная</c:v>
                </c:pt>
              </c:strCache>
            </c:strRef>
          </c:cat>
          <c:val>
            <c:numRef>
              <c:f>Лист1!$C$15:$G$15</c:f>
              <c:numCache>
                <c:formatCode>General</c:formatCode>
                <c:ptCount val="5"/>
                <c:pt idx="0">
                  <c:v>1.8</c:v>
                </c:pt>
                <c:pt idx="1">
                  <c:v>1.6</c:v>
                </c:pt>
                <c:pt idx="2">
                  <c:v>1.5</c:v>
                </c:pt>
                <c:pt idx="3">
                  <c:v>1.6</c:v>
                </c:pt>
                <c:pt idx="4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C3-48F0-B8EE-CD5AC52D57EA}"/>
            </c:ext>
          </c:extLst>
        </c:ser>
        <c:ser>
          <c:idx val="1"/>
          <c:order val="1"/>
          <c:tx>
            <c:strRef>
              <c:f>Лист1!$B$16</c:f>
              <c:strCache>
                <c:ptCount val="1"/>
                <c:pt idx="0">
                  <c:v>Скнятиновская ООШ</c:v>
                </c:pt>
              </c:strCache>
            </c:strRef>
          </c:tx>
          <c:invertIfNegative val="0"/>
          <c:cat>
            <c:strRef>
              <c:f>Лист1!$C$14:$G$14</c:f>
              <c:strCache>
                <c:ptCount val="1"/>
                <c:pt idx="0">
                  <c:v>Оценочная</c:v>
                </c:pt>
              </c:strCache>
            </c:strRef>
          </c:cat>
          <c:val>
            <c:numRef>
              <c:f>Лист1!$C$16:$G$16</c:f>
              <c:numCache>
                <c:formatCode>0.0</c:formatCode>
                <c:ptCount val="5"/>
                <c:pt idx="0">
                  <c:v>2</c:v>
                </c:pt>
                <c:pt idx="1">
                  <c:v>1.8571428571428572</c:v>
                </c:pt>
                <c:pt idx="2">
                  <c:v>2</c:v>
                </c:pt>
                <c:pt idx="3">
                  <c:v>1.8571428571428572</c:v>
                </c:pt>
                <c:pt idx="4">
                  <c:v>1.7142857142857142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C3-48F0-B8EE-CD5AC52D57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305600"/>
        <c:axId val="61307904"/>
      </c:barChart>
      <c:catAx>
        <c:axId val="61305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1307904"/>
        <c:crosses val="autoZero"/>
        <c:auto val="1"/>
        <c:lblAlgn val="ctr"/>
        <c:lblOffset val="100"/>
        <c:noMultiLvlLbl val="0"/>
      </c:catAx>
      <c:valAx>
        <c:axId val="61307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305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Лист1!$B$18</c:f>
              <c:strCache>
                <c:ptCount val="1"/>
                <c:pt idx="0">
                  <c:v>Ростовский МР</c:v>
                </c:pt>
              </c:strCache>
            </c:strRef>
          </c:tx>
          <c:invertIfNegative val="0"/>
          <c:cat>
            <c:strRef>
              <c:f>Лист1!$C$17:$G$17</c:f>
              <c:strCache>
                <c:ptCount val="1"/>
                <c:pt idx="0">
                  <c:v>Технологическая</c:v>
                </c:pt>
              </c:strCache>
            </c:strRef>
          </c:cat>
          <c:val>
            <c:numRef>
              <c:f>Лист1!$C$18:$G$18</c:f>
              <c:numCache>
                <c:formatCode>General</c:formatCode>
                <c:ptCount val="5"/>
                <c:pt idx="0">
                  <c:v>1.4</c:v>
                </c:pt>
                <c:pt idx="1">
                  <c:v>1.2</c:v>
                </c:pt>
                <c:pt idx="2">
                  <c:v>1.2</c:v>
                </c:pt>
                <c:pt idx="3">
                  <c:v>0.9</c:v>
                </c:pt>
                <c:pt idx="4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D6-4F04-AD16-CE2D8A38FF07}"/>
            </c:ext>
          </c:extLst>
        </c:ser>
        <c:ser>
          <c:idx val="1"/>
          <c:order val="1"/>
          <c:tx>
            <c:strRef>
              <c:f>Лист1!$B$19</c:f>
              <c:strCache>
                <c:ptCount val="1"/>
                <c:pt idx="0">
                  <c:v>Скнятиновская ООШ</c:v>
                </c:pt>
              </c:strCache>
            </c:strRef>
          </c:tx>
          <c:invertIfNegative val="0"/>
          <c:cat>
            <c:strRef>
              <c:f>Лист1!$C$17:$G$17</c:f>
              <c:strCache>
                <c:ptCount val="1"/>
                <c:pt idx="0">
                  <c:v>Технологическая</c:v>
                </c:pt>
              </c:strCache>
            </c:strRef>
          </c:cat>
          <c:val>
            <c:numRef>
              <c:f>Лист1!$C$19:$G$19</c:f>
              <c:numCache>
                <c:formatCode>0.0</c:formatCode>
                <c:ptCount val="5"/>
                <c:pt idx="0">
                  <c:v>1.8571428571428572</c:v>
                </c:pt>
                <c:pt idx="1">
                  <c:v>1.5714285714285714</c:v>
                </c:pt>
                <c:pt idx="2">
                  <c:v>1.1428571428571428</c:v>
                </c:pt>
                <c:pt idx="3">
                  <c:v>0.2857142857142857</c:v>
                </c:pt>
                <c:pt idx="4">
                  <c:v>1.1428571428571428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D6-4F04-AD16-CE2D8A38FF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177472"/>
        <c:axId val="65921792"/>
      </c:barChart>
      <c:catAx>
        <c:axId val="65177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5921792"/>
        <c:crosses val="autoZero"/>
        <c:auto val="1"/>
        <c:lblAlgn val="ctr"/>
        <c:lblOffset val="100"/>
        <c:noMultiLvlLbl val="0"/>
      </c:catAx>
      <c:valAx>
        <c:axId val="65921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177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Лист1!$B$21</c:f>
              <c:strCache>
                <c:ptCount val="1"/>
                <c:pt idx="0">
                  <c:v>Ростовский МР</c:v>
                </c:pt>
              </c:strCache>
            </c:strRef>
          </c:tx>
          <c:invertIfNegative val="0"/>
          <c:cat>
            <c:strRef>
              <c:f>Лист1!$C$20:$G$20</c:f>
              <c:strCache>
                <c:ptCount val="1"/>
                <c:pt idx="0">
                  <c:v>Мотивационная</c:v>
                </c:pt>
              </c:strCache>
            </c:strRef>
          </c:cat>
          <c:val>
            <c:numRef>
              <c:f>Лист1!$C$21:$G$21</c:f>
              <c:numCache>
                <c:formatCode>General</c:formatCode>
                <c:ptCount val="5"/>
                <c:pt idx="0">
                  <c:v>1.6</c:v>
                </c:pt>
                <c:pt idx="1">
                  <c:v>1.7</c:v>
                </c:pt>
                <c:pt idx="2">
                  <c:v>1.8</c:v>
                </c:pt>
                <c:pt idx="3">
                  <c:v>1.7</c:v>
                </c:pt>
                <c:pt idx="4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9C-40FE-9A93-08B48124D6EB}"/>
            </c:ext>
          </c:extLst>
        </c:ser>
        <c:ser>
          <c:idx val="1"/>
          <c:order val="1"/>
          <c:tx>
            <c:strRef>
              <c:f>Лист1!$B$22</c:f>
              <c:strCache>
                <c:ptCount val="1"/>
                <c:pt idx="0">
                  <c:v>Скнятиновская ООШ</c:v>
                </c:pt>
              </c:strCache>
            </c:strRef>
          </c:tx>
          <c:invertIfNegative val="0"/>
          <c:cat>
            <c:strRef>
              <c:f>Лист1!$C$20:$G$20</c:f>
              <c:strCache>
                <c:ptCount val="1"/>
                <c:pt idx="0">
                  <c:v>Мотивационная</c:v>
                </c:pt>
              </c:strCache>
            </c:strRef>
          </c:cat>
          <c:val>
            <c:numRef>
              <c:f>Лист1!$C$22:$G$22</c:f>
              <c:numCache>
                <c:formatCode>0.0</c:formatCode>
                <c:ptCount val="5"/>
                <c:pt idx="0">
                  <c:v>1.8571428571428572</c:v>
                </c:pt>
                <c:pt idx="1">
                  <c:v>1.8571428571428572</c:v>
                </c:pt>
                <c:pt idx="2">
                  <c:v>1.8571428571428572</c:v>
                </c:pt>
                <c:pt idx="3">
                  <c:v>1.8571428571428572</c:v>
                </c:pt>
                <c:pt idx="4">
                  <c:v>1.5714285714285714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9C-40FE-9A93-08B48124D6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255360"/>
        <c:axId val="112258048"/>
      </c:barChart>
      <c:catAx>
        <c:axId val="112255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2258048"/>
        <c:crosses val="autoZero"/>
        <c:auto val="1"/>
        <c:lblAlgn val="ctr"/>
        <c:lblOffset val="100"/>
        <c:noMultiLvlLbl val="0"/>
      </c:catAx>
      <c:valAx>
        <c:axId val="112258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22553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2A120-492C-4BEF-8BCE-E314FDE9EB4A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5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031836" cy="697850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«УПРАВЛЕНИЕ КАЧЕСТВОМ ОБРАЗОВАНИЯ НА ОСНОВЕ ВЫЯВЛЕННЫХ ПРОФЕССИОНАЛЬНЫХ ДЕФИЦИТОВ». 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6072206"/>
            <a:ext cx="6400800" cy="39527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опыта работы МОУ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Скнятиновской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ООШ</a:t>
            </a:r>
          </a:p>
          <a:p>
            <a:pPr algn="l"/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57324" y="1214422"/>
            <a:ext cx="7286676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ПРИНЯТЫЕ УПРАВЛЕНЧЕСКИЕ РЕШЕНИЯ: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1.Провести МО на тему «Целеполагание».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2.Индивидуальный план ПК с учетом результатов тестирования.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3.Провести месячник открытых уроков с использованием «западающих» технологических компетенций.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Ожидаемые результаты</a:t>
            </a:r>
            <a:r>
              <a:rPr lang="ru-RU" dirty="0" smtClean="0"/>
              <a:t>: Рост уровня профессиональных компетенций педагогов.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31224" cy="491654"/>
          </a:xfrm>
        </p:spPr>
        <p:txBody>
          <a:bodyPr/>
          <a:lstStyle/>
          <a:p>
            <a:pPr algn="ctr"/>
            <a:r>
              <a:rPr lang="ru-RU" dirty="0" smtClean="0"/>
              <a:t>ИТОГИ ВТОРОГО ТЕСТИРОВАНИЯ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5050" y="1628800"/>
            <a:ext cx="5111750" cy="44973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ПРИНЯТЫЕ УПРАВЛЕНЧЕСКИЕ РЕШЕНИЯ: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</a:t>
            </a:r>
          </a:p>
          <a:p>
            <a:pPr marL="0" indent="0">
              <a:buNone/>
            </a:pPr>
            <a:r>
              <a:rPr lang="ru-RU" dirty="0" smtClean="0"/>
              <a:t>2.</a:t>
            </a:r>
          </a:p>
          <a:p>
            <a:pPr marL="0" indent="0">
              <a:buNone/>
            </a:pPr>
            <a:r>
              <a:rPr lang="ru-RU" dirty="0" smtClean="0"/>
              <a:t>3.</a:t>
            </a:r>
          </a:p>
          <a:p>
            <a:pPr marL="0" indent="0">
              <a:buNone/>
            </a:pPr>
            <a:r>
              <a:rPr lang="ru-RU" dirty="0" smtClean="0"/>
              <a:t>……</a:t>
            </a:r>
          </a:p>
          <a:p>
            <a:pPr marL="0" indent="0">
              <a:buNone/>
            </a:pPr>
            <a:r>
              <a:rPr lang="ru-RU" dirty="0" smtClean="0"/>
              <a:t>Ожидаемые результаты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 ДАЛЬНЕЙШЕЙ ДЕЯТЕЛЬНОСТИ ПО ДАННОМУ НАПРАВЛЕНИЮ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43608" y="260649"/>
            <a:ext cx="7286676" cy="108012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ПРОГРАММА ПЕРЕХОДА ШКОЛЫ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ЭФФЕКТИВНЫЙ РЕЖИМ РАБОТЫ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 В ЧАСТИ УЛУЧШЕНИЯ ОБРАЗОВАТЕЛЬНЫХ РЕЗУЛЬТАТОВ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776864" cy="48245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Извлечение из программы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Эмоциональное выгорание.   Недостаточный уровень методической службы, нежелание части учителей менять традиционные методы преподавания. Программа должна стать толчком для запуска внутренних резервов, включения педагогов в активные формы взаимодействия и саморазвития. Поэтому одним из приоритетов программы стал приоритет: Поддержка профессионального развития педагогов.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143108" y="1357298"/>
            <a:ext cx="6400800" cy="3952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8596" y="357166"/>
            <a:ext cx="1857388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ИТОГИ ПЕРВОГО ТЕСТИРОВАНИЯ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187624" y="4581128"/>
            <a:ext cx="6768752" cy="1584176"/>
          </a:xfrm>
        </p:spPr>
        <p:txBody>
          <a:bodyPr>
            <a:normAutofit/>
          </a:bodyPr>
          <a:lstStyle/>
          <a:p>
            <a:r>
              <a:rPr lang="ru-RU" sz="1100" dirty="0" smtClean="0"/>
              <a:t>                   1                               2                                  3                               4                                  5 </a:t>
            </a:r>
            <a:endParaRPr lang="ru-RU" sz="11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267744" y="1412776"/>
            <a:ext cx="6400800" cy="3952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8596" y="357166"/>
            <a:ext cx="1857388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115616" y="1916832"/>
          <a:ext cx="716428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755576" y="4922485"/>
            <a:ext cx="763284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вопрос – Способность обобщать задачи в конкретную цель.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вопрос – Владение приемами и техниками обучения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целеполаганию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вопрос – Способность формулировать цели на языке «наблюдаемых учебных действий».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вопрос – Способность декомпозировать, детализировать учебные цели.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вопрос –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отбирать методы и приемы диагностики и прогнозирования для постановки целей профессионального развития.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ИТОГИ ПЕРВОГО ТЕСТИРОВАНИЯ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403648" y="4221088"/>
            <a:ext cx="6624736" cy="1800200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 </a:t>
            </a:r>
            <a:r>
              <a:rPr lang="ru-RU" sz="1200" dirty="0" smtClean="0"/>
              <a:t>                     </a:t>
            </a:r>
            <a:endParaRPr lang="ru-RU" dirty="0" smtClean="0"/>
          </a:p>
          <a:p>
            <a:endParaRPr lang="ru-RU" dirty="0" smtClean="0"/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  6                        7                        8                         9                        10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6 вопрос – Владение способами устанавливать контакты с родителями (законными представителями)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воспитанников и обучающихся.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7 вопрос – Способность выстраивать воспитательную деятельность с учетом культурных различий детей, половозрастных и индивидуальных особенностей. Общаться с детьми, признавать их достоинство, понимая и принимая их.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8 вопрос – Владение навыками планирования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совм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естной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деятельности, способами активизации родителей и обучающихся, навыками организации и проведении дискуссии, обсуждения и других активных форм взаимодействия.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9 вопрос – Готовность предоставлять детям возможность обучения через сверстников, самостоятельного извлечения новых знаний. Способность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модерировать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ситуацию, следовать правилам ведения дискуссии.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10 вопрос – Готовность прогнозировать результат и эффективность взаимодействия.</a:t>
            </a:r>
          </a:p>
          <a:p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267744" y="1412776"/>
            <a:ext cx="6400800" cy="3952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8596" y="357166"/>
            <a:ext cx="1857388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1115616" y="1628800"/>
          <a:ext cx="676875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ИТОГИ ПЕРВОГО ТЕСТИРОВАНИЯ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259632" y="4365104"/>
            <a:ext cx="6696744" cy="18002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            11                      12                      13                           14                      15</a:t>
            </a:r>
          </a:p>
          <a:p>
            <a:r>
              <a:rPr lang="ru-RU" dirty="0" smtClean="0"/>
              <a:t>11 вопрос – Владение способами поиска в файловой системе.</a:t>
            </a:r>
          </a:p>
          <a:p>
            <a:r>
              <a:rPr lang="ru-RU" dirty="0" smtClean="0"/>
              <a:t>12 вопрос – Владение программой работы с презентационной графикой, умением работать с изображениями.</a:t>
            </a:r>
          </a:p>
          <a:p>
            <a:r>
              <a:rPr lang="ru-RU" dirty="0" smtClean="0"/>
              <a:t>13 вопрос – Владение и использование функциональных возможностей ТСО (фотоаппарат, сканер, документ-камера).</a:t>
            </a:r>
          </a:p>
          <a:p>
            <a:r>
              <a:rPr lang="ru-RU" dirty="0" smtClean="0"/>
              <a:t>14 вопрос – Умение организовывать совместную работу с документами в сетевом пространстве.</a:t>
            </a:r>
          </a:p>
          <a:p>
            <a:r>
              <a:rPr lang="ru-RU" dirty="0" smtClean="0"/>
              <a:t>15 вопрос – Владение правилами цитирования, оформления информационных ресурсов.</a:t>
            </a:r>
          </a:p>
          <a:p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267744" y="1412776"/>
            <a:ext cx="6400800" cy="3952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8596" y="357166"/>
            <a:ext cx="1857388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043608" y="1772816"/>
          <a:ext cx="712879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ИТОГИ ПЕРВОГО ТЕСТИРОВАНИЯ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475656" y="4293096"/>
            <a:ext cx="6480720" cy="187220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           16                        17                         18                       19                        20</a:t>
            </a:r>
          </a:p>
          <a:p>
            <a:r>
              <a:rPr lang="ru-RU" dirty="0" smtClean="0"/>
              <a:t>16 вопрос – Умение разрабатывать программу и инструментарий изучения рынка образовательных услуг.</a:t>
            </a:r>
          </a:p>
          <a:p>
            <a:r>
              <a:rPr lang="ru-RU" dirty="0" smtClean="0"/>
              <a:t>17 вопрос – Владение направлениями представления методистом опыта педагога (участие в конкурсе профессионального мастерства, выступление на конференции, педагогическом совете, разработка методических рекомендаций и др.).</a:t>
            </a:r>
          </a:p>
          <a:p>
            <a:r>
              <a:rPr lang="ru-RU" dirty="0" smtClean="0"/>
              <a:t>18 вопрос – Владение задачами организационной формы «педагогическая лаборатория».</a:t>
            </a:r>
          </a:p>
          <a:p>
            <a:r>
              <a:rPr lang="ru-RU" dirty="0" smtClean="0"/>
              <a:t>19 вопрос – Владение современным подходом к организации инновационной деятельности. </a:t>
            </a:r>
          </a:p>
          <a:p>
            <a:r>
              <a:rPr lang="ru-RU" dirty="0" smtClean="0"/>
              <a:t>20 вопрос – Владение методами анализа и выяснения причин снижения результативности участия обучающихся в конкурсных мероприятиях.</a:t>
            </a:r>
          </a:p>
          <a:p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267744" y="1412776"/>
            <a:ext cx="6400800" cy="3952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8596" y="357166"/>
            <a:ext cx="1857388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259632" y="1844824"/>
          <a:ext cx="676875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ИТОГИ ПЕРВОГО ТЕСТИРОВАНИЯ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475656" y="4293096"/>
            <a:ext cx="6480720" cy="187220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       21                          22                          23                      24                      25</a:t>
            </a:r>
          </a:p>
          <a:p>
            <a:r>
              <a:rPr lang="ru-RU" dirty="0" smtClean="0"/>
              <a:t>21 вопрос – Способность видеть все основные факторы, влияющие на ту или иную ситуацию в классе. </a:t>
            </a:r>
          </a:p>
          <a:p>
            <a:r>
              <a:rPr lang="ru-RU" dirty="0" smtClean="0"/>
              <a:t>22 вопрос – Умение верно подбирать и составлять контрольно-измерительные материалы для осуществления мониторинга достижения образовательных результатов.</a:t>
            </a:r>
          </a:p>
          <a:p>
            <a:r>
              <a:rPr lang="ru-RU" dirty="0" smtClean="0"/>
              <a:t>23 вопрос – Понимание, что возможности и потребности у разных детей разные, поэтому и контрольно-измерительные материалы не могут быть одни и те же для всех.</a:t>
            </a:r>
          </a:p>
          <a:p>
            <a:r>
              <a:rPr lang="ru-RU" dirty="0" smtClean="0"/>
              <a:t>24 вопрос – Умение оценивать эффективность педагогической деятельности</a:t>
            </a:r>
          </a:p>
          <a:p>
            <a:r>
              <a:rPr lang="ru-RU" dirty="0" smtClean="0"/>
              <a:t>25 вопрос – Достижение взаимопонимания в оценивании на основе осознания особенностей восприятия партнерами по деятельности друг друга.</a:t>
            </a:r>
          </a:p>
          <a:p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267744" y="1412776"/>
            <a:ext cx="6400800" cy="3952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8596" y="357166"/>
            <a:ext cx="1857388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115616" y="1772816"/>
          <a:ext cx="684076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ИТОГИ ПЕРВОГО ТЕСТИРОВАНИЯ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475656" y="4437112"/>
            <a:ext cx="6480720" cy="17281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         26                    27                    28                  29                       30</a:t>
            </a:r>
          </a:p>
          <a:p>
            <a:r>
              <a:rPr lang="ru-RU" dirty="0" smtClean="0"/>
              <a:t>26 вопрос – Владение </a:t>
            </a:r>
            <a:r>
              <a:rPr lang="ru-RU" dirty="0" err="1" smtClean="0"/>
              <a:t>общетехнологическими</a:t>
            </a:r>
            <a:r>
              <a:rPr lang="ru-RU" dirty="0" smtClean="0"/>
              <a:t> умениями педагога.</a:t>
            </a:r>
          </a:p>
          <a:p>
            <a:r>
              <a:rPr lang="ru-RU" dirty="0" smtClean="0"/>
              <a:t>27 вопрос – Умение применять технологию саморазвития личности</a:t>
            </a:r>
          </a:p>
          <a:p>
            <a:r>
              <a:rPr lang="ru-RU" dirty="0" smtClean="0"/>
              <a:t>28 вопрос – Знание сути технологии проблемного обучения.</a:t>
            </a:r>
          </a:p>
          <a:p>
            <a:r>
              <a:rPr lang="ru-RU" dirty="0" smtClean="0"/>
              <a:t>29 вопрос – Умение применять игровые технологии.</a:t>
            </a:r>
          </a:p>
          <a:p>
            <a:r>
              <a:rPr lang="ru-RU" dirty="0" smtClean="0"/>
              <a:t>30 вопрос – Умение применять технологию </a:t>
            </a:r>
            <a:r>
              <a:rPr lang="ru-RU" dirty="0" err="1" smtClean="0"/>
              <a:t>портфолио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267744" y="1412776"/>
            <a:ext cx="6400800" cy="3952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8596" y="357166"/>
            <a:ext cx="1857388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187624" y="1844824"/>
          <a:ext cx="676875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ИТОГИ ПЕРВОГО ТЕСТИРОВАНИЯ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331640" y="4437112"/>
            <a:ext cx="6624736" cy="172819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                    31                                  32                                   33                                   34                                35</a:t>
            </a:r>
          </a:p>
          <a:p>
            <a:r>
              <a:rPr lang="ru-RU" sz="1700" dirty="0" smtClean="0"/>
              <a:t>31 вопрос – Умение демонстрировать положительные качества и успехи, обучающихся родителям.</a:t>
            </a:r>
          </a:p>
          <a:p>
            <a:r>
              <a:rPr lang="ru-RU" sz="1700" dirty="0" smtClean="0"/>
              <a:t>32 вопрос – Умение проводить диагностики учебной мотивации с целью выработки адресных (индивидуально ориентированных) мер для каждого ученика.</a:t>
            </a:r>
          </a:p>
          <a:p>
            <a:r>
              <a:rPr lang="ru-RU" sz="1700" dirty="0" smtClean="0"/>
              <a:t>33 вопрос – Умение использовать знания об интересах и потребностях, обучающихся для повышения мотивации учебной деятельности.</a:t>
            </a:r>
          </a:p>
          <a:p>
            <a:r>
              <a:rPr lang="ru-RU" sz="1700" dirty="0" smtClean="0"/>
              <a:t>34 вопрос – Умение стимулировать инициативу учеников как средство повышения </a:t>
            </a:r>
            <a:r>
              <a:rPr lang="ru-RU" sz="1700" dirty="0" err="1" smtClean="0"/>
              <a:t>самомотивации</a:t>
            </a:r>
            <a:r>
              <a:rPr lang="ru-RU" sz="1700" dirty="0" smtClean="0"/>
              <a:t> учебной деятельности.</a:t>
            </a:r>
          </a:p>
          <a:p>
            <a:r>
              <a:rPr lang="ru-RU" sz="1700" dirty="0" smtClean="0"/>
              <a:t>35 вопрос – Владение приемами создания ситуаций, обеспечивающие успех в учебной деятельности.</a:t>
            </a:r>
          </a:p>
          <a:p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267744" y="1412776"/>
            <a:ext cx="6400800" cy="3952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8596" y="357166"/>
            <a:ext cx="1857388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115616" y="2057400"/>
          <a:ext cx="6840760" cy="2379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715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Специальное оформление</vt:lpstr>
      <vt:lpstr>  «УПРАВЛЕНИЕ КАЧЕСТВОМ ОБРАЗОВАНИЯ НА ОСНОВЕ ВЫЯВЛЕННЫХ ПРОФЕССИОНАЛЬНЫХ ДЕФИЦИТОВ». </vt:lpstr>
      <vt:lpstr>ПРОГРАММА ПЕРЕХОДА ШКОЛЫ  В ЭФФЕКТИВНЫЙ РЕЖИМ РАБОТЫ  ( В ЧАСТИ УЛУЧШЕНИЯ ОБРАЗОВАТЕЛЬНЫХ РЕЗУЛЬТАТОВ) </vt:lpstr>
      <vt:lpstr>ИТОГИ ПЕРВОГО ТЕСТИРОВАНИЯ </vt:lpstr>
      <vt:lpstr>ИТОГИ ПЕРВОГО ТЕСТИРОВАНИЯ </vt:lpstr>
      <vt:lpstr>ИТОГИ ПЕРВОГО ТЕСТИРОВАНИЯ </vt:lpstr>
      <vt:lpstr>ИТОГИ ПЕРВОГО ТЕСТИРОВАНИЯ </vt:lpstr>
      <vt:lpstr>ИТОГИ ПЕРВОГО ТЕСТИРОВАНИЯ </vt:lpstr>
      <vt:lpstr>ИТОГИ ПЕРВОГО ТЕСТИРОВАНИЯ </vt:lpstr>
      <vt:lpstr>ИТОГИ ПЕРВОГО ТЕСТИРОВАНИЯ </vt:lpstr>
      <vt:lpstr>ПРИНЯТЫЕ УПРАВЛЕНЧЕСКИЕ РЕШЕНИЯ:</vt:lpstr>
      <vt:lpstr>ИТОГИ ВТОРОГО ТЕСТИРОВАНИЯ</vt:lpstr>
      <vt:lpstr>ПРИНЯТЫЕ УПРАВЛЕНЧЕСКИЕ РЕШЕНИЯ:</vt:lpstr>
      <vt:lpstr>ПЛАН ДАЛЬНЕЙШЕЙ ДЕЯТЕЛЬНОСТИ ПО ДАННОМУ НАПРАВЛЕНИЮ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 «УПРАВЛЕНИЕ КАЧЕСТВОМ ОБРАЗОВАНИЯ НА ОСНОВЕ ВЫЯВЛЕННЫХ ПРОФЕССИОНАЛЬНЫХ ДЕФИЦИТОВ».</dc:title>
  <dc:creator>Евгений</dc:creator>
  <cp:lastModifiedBy>Наталья Михайловна</cp:lastModifiedBy>
  <cp:revision>16</cp:revision>
  <dcterms:created xsi:type="dcterms:W3CDTF">2011-12-13T19:04:59Z</dcterms:created>
  <dcterms:modified xsi:type="dcterms:W3CDTF">2021-04-19T12:52:41Z</dcterms:modified>
</cp:coreProperties>
</file>