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26" r:id="rId2"/>
    <p:sldId id="400" r:id="rId3"/>
    <p:sldId id="371" r:id="rId4"/>
    <p:sldId id="401" r:id="rId5"/>
    <p:sldId id="408" r:id="rId6"/>
    <p:sldId id="402" r:id="rId7"/>
    <p:sldId id="388" r:id="rId8"/>
    <p:sldId id="389" r:id="rId9"/>
    <p:sldId id="390" r:id="rId10"/>
    <p:sldId id="391" r:id="rId11"/>
    <p:sldId id="392" r:id="rId12"/>
    <p:sldId id="403" r:id="rId13"/>
    <p:sldId id="394" r:id="rId14"/>
    <p:sldId id="395" r:id="rId15"/>
    <p:sldId id="396" r:id="rId16"/>
    <p:sldId id="404" r:id="rId17"/>
    <p:sldId id="405" r:id="rId18"/>
    <p:sldId id="406" r:id="rId19"/>
    <p:sldId id="407" r:id="rId20"/>
    <p:sldId id="397" r:id="rId21"/>
    <p:sldId id="398" r:id="rId22"/>
    <p:sldId id="384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37BEC7B-2A45-4720-91E3-D279D5559642}">
          <p14:sldIdLst>
            <p14:sldId id="326"/>
            <p14:sldId id="400"/>
            <p14:sldId id="371"/>
            <p14:sldId id="401"/>
            <p14:sldId id="408"/>
            <p14:sldId id="402"/>
            <p14:sldId id="388"/>
            <p14:sldId id="389"/>
            <p14:sldId id="390"/>
            <p14:sldId id="391"/>
            <p14:sldId id="392"/>
            <p14:sldId id="403"/>
            <p14:sldId id="394"/>
            <p14:sldId id="395"/>
            <p14:sldId id="396"/>
            <p14:sldId id="404"/>
            <p14:sldId id="405"/>
            <p14:sldId id="406"/>
            <p14:sldId id="407"/>
            <p14:sldId id="397"/>
            <p14:sldId id="398"/>
            <p14:sldId id="3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0000"/>
    <a:srgbClr val="49B7AA"/>
    <a:srgbClr val="33CCCC"/>
    <a:srgbClr val="1A3C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70" autoAdjust="0"/>
    <p:restoredTop sz="78356" autoAdjust="0"/>
  </p:normalViewPr>
  <p:slideViewPr>
    <p:cSldViewPr>
      <p:cViewPr varScale="1">
        <p:scale>
          <a:sx n="84" d="100"/>
          <a:sy n="84" d="100"/>
        </p:scale>
        <p:origin x="1694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168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AA5F6B-C6B9-4766-A647-D69285759371}" type="doc">
      <dgm:prSet loTypeId="urn:microsoft.com/office/officeart/2005/8/layout/gear1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781B9C3-EA30-4E51-A798-E948CCF291DC}">
      <dgm:prSet phldrT="[Текст]" custT="1"/>
      <dgm:spPr/>
      <dgm:t>
        <a:bodyPr/>
        <a:lstStyle/>
        <a:p>
          <a:r>
            <a:rPr lang="ru-RU" sz="2800" b="1" dirty="0" smtClean="0"/>
            <a:t>Эффективная</a:t>
          </a:r>
          <a:r>
            <a:rPr lang="ru-RU" sz="4000" b="1" dirty="0" smtClean="0"/>
            <a:t> </a:t>
          </a:r>
          <a:r>
            <a:rPr lang="ru-RU" sz="2800" b="1" dirty="0" smtClean="0"/>
            <a:t>школа</a:t>
          </a:r>
          <a:endParaRPr lang="ru-RU" sz="2800" b="1" dirty="0"/>
        </a:p>
      </dgm:t>
    </dgm:pt>
    <dgm:pt modelId="{D8B1CA38-23FE-4C88-B026-EA1C2189F7FA}" type="parTrans" cxnId="{D9B58F57-DC7F-46CA-93FB-70DB97ECB8F8}">
      <dgm:prSet/>
      <dgm:spPr/>
      <dgm:t>
        <a:bodyPr/>
        <a:lstStyle/>
        <a:p>
          <a:endParaRPr lang="ru-RU"/>
        </a:p>
      </dgm:t>
    </dgm:pt>
    <dgm:pt modelId="{C23471E4-28DC-4059-A009-D0BAFE169CCA}" type="sibTrans" cxnId="{D9B58F57-DC7F-46CA-93FB-70DB97ECB8F8}">
      <dgm:prSet/>
      <dgm:spPr/>
      <dgm:t>
        <a:bodyPr/>
        <a:lstStyle/>
        <a:p>
          <a:endParaRPr lang="ru-RU"/>
        </a:p>
      </dgm:t>
    </dgm:pt>
    <dgm:pt modelId="{A40BAE85-6C15-4C39-A314-DE5CB055088F}">
      <dgm:prSet phldrT="[Текст]" phldr="1" custLinFactNeighborX="-99724" custLinFactNeighborY="-34"/>
      <dgm:spPr/>
      <dgm:t>
        <a:bodyPr/>
        <a:lstStyle/>
        <a:p>
          <a:endParaRPr lang="ru-RU" dirty="0"/>
        </a:p>
      </dgm:t>
    </dgm:pt>
    <dgm:pt modelId="{74318617-F40E-4A2C-A8FA-171396B3EAA6}" type="parTrans" cxnId="{9042AA1C-956D-4EF3-881F-6F49364BB05E}">
      <dgm:prSet/>
      <dgm:spPr/>
      <dgm:t>
        <a:bodyPr/>
        <a:lstStyle/>
        <a:p>
          <a:endParaRPr lang="ru-RU"/>
        </a:p>
      </dgm:t>
    </dgm:pt>
    <dgm:pt modelId="{9FDF8951-D5A3-47E7-B633-344014E14AF0}" type="sibTrans" cxnId="{9042AA1C-956D-4EF3-881F-6F49364BB05E}">
      <dgm:prSet custAng="8398850" custFlipVert="0" custFlipHor="0" custScaleX="3584" custScaleY="2283" custLinFactNeighborX="28264" custLinFactNeighborY="-13659"/>
      <dgm:spPr/>
      <dgm:t>
        <a:bodyPr/>
        <a:lstStyle/>
        <a:p>
          <a:endParaRPr lang="ru-RU"/>
        </a:p>
      </dgm:t>
    </dgm:pt>
    <dgm:pt modelId="{BDF43196-5531-4F67-8A47-C8BD538903FF}">
      <dgm:prSet phldrT="[Текст]" phldr="1" custLinFactNeighborX="-99724" custLinFactNeighborY="-34"/>
      <dgm:spPr/>
      <dgm:t>
        <a:bodyPr/>
        <a:lstStyle/>
        <a:p>
          <a:endParaRPr lang="ru-RU" dirty="0"/>
        </a:p>
      </dgm:t>
    </dgm:pt>
    <dgm:pt modelId="{3683194D-1A60-4809-B94D-D0242FFD501F}" type="parTrans" cxnId="{5188C35E-AF6F-475C-B379-A172AFC2DE03}">
      <dgm:prSet/>
      <dgm:spPr/>
      <dgm:t>
        <a:bodyPr/>
        <a:lstStyle/>
        <a:p>
          <a:endParaRPr lang="ru-RU"/>
        </a:p>
      </dgm:t>
    </dgm:pt>
    <dgm:pt modelId="{73EA8DBB-17DE-4B6C-B3F2-7887978651F3}" type="sibTrans" cxnId="{5188C35E-AF6F-475C-B379-A172AFC2DE03}">
      <dgm:prSet custAng="8398850" custFlipVert="0" custFlipHor="0" custScaleX="3584" custScaleY="2283" custLinFactNeighborX="28264" custLinFactNeighborY="-13659"/>
      <dgm:spPr/>
      <dgm:t>
        <a:bodyPr/>
        <a:lstStyle/>
        <a:p>
          <a:endParaRPr lang="ru-RU"/>
        </a:p>
      </dgm:t>
    </dgm:pt>
    <dgm:pt modelId="{018C9CC0-4E24-4F6B-BDB2-B2A0EDAC7730}">
      <dgm:prSet phldrT="[Текст]" phldr="1" custLinFactNeighborX="-99724" custLinFactNeighborY="-34"/>
      <dgm:spPr/>
      <dgm:t>
        <a:bodyPr/>
        <a:lstStyle/>
        <a:p>
          <a:endParaRPr lang="ru-RU" dirty="0"/>
        </a:p>
      </dgm:t>
    </dgm:pt>
    <dgm:pt modelId="{92B4F930-353B-40E6-9A72-54C8912BD195}" type="parTrans" cxnId="{3C2D9E54-112C-4DC7-A7FA-434DF965F2F4}">
      <dgm:prSet/>
      <dgm:spPr/>
      <dgm:t>
        <a:bodyPr/>
        <a:lstStyle/>
        <a:p>
          <a:endParaRPr lang="ru-RU"/>
        </a:p>
      </dgm:t>
    </dgm:pt>
    <dgm:pt modelId="{DAD710BB-A131-4C43-B37C-4B08F1E3D022}" type="sibTrans" cxnId="{3C2D9E54-112C-4DC7-A7FA-434DF965F2F4}">
      <dgm:prSet custAng="8398850" custFlipVert="0" custFlipHor="0" custScaleX="3584" custScaleY="2283" custLinFactNeighborX="28264" custLinFactNeighborY="-13659"/>
      <dgm:spPr/>
      <dgm:t>
        <a:bodyPr/>
        <a:lstStyle/>
        <a:p>
          <a:endParaRPr lang="ru-RU"/>
        </a:p>
      </dgm:t>
    </dgm:pt>
    <dgm:pt modelId="{8D107217-F842-451C-BB00-B075E37C8F7C}">
      <dgm:prSet phldrT="[Текст]" phldr="1" custLinFactNeighborX="71758" custLinFactNeighborY="-34"/>
      <dgm:spPr/>
      <dgm:t>
        <a:bodyPr/>
        <a:lstStyle/>
        <a:p>
          <a:endParaRPr lang="ru-RU" dirty="0"/>
        </a:p>
      </dgm:t>
    </dgm:pt>
    <dgm:pt modelId="{A57E2522-5408-41C0-8D4C-B0BCDD5038AE}" type="parTrans" cxnId="{D68FB429-8F02-4220-AB8B-0649816453DC}">
      <dgm:prSet/>
      <dgm:spPr/>
      <dgm:t>
        <a:bodyPr/>
        <a:lstStyle/>
        <a:p>
          <a:endParaRPr lang="ru-RU"/>
        </a:p>
      </dgm:t>
    </dgm:pt>
    <dgm:pt modelId="{BA415F04-4B5F-4DCD-A1C9-01D8E903F8FA}" type="sibTrans" cxnId="{D68FB429-8F02-4220-AB8B-0649816453DC}">
      <dgm:prSet custAng="8398850" custFlipVert="0" custFlipHor="0" custScaleX="3584" custScaleY="2283" custLinFactNeighborX="28264" custLinFactNeighborY="-13659"/>
      <dgm:spPr/>
      <dgm:t>
        <a:bodyPr/>
        <a:lstStyle/>
        <a:p>
          <a:endParaRPr lang="ru-RU"/>
        </a:p>
      </dgm:t>
    </dgm:pt>
    <dgm:pt modelId="{51CB8C09-352F-4C00-9C42-069FC5583876}">
      <dgm:prSet phldrT="[Текст]" phldr="1" custLinFactNeighborX="-34248" custLinFactNeighborY="-61667"/>
      <dgm:spPr/>
      <dgm:t>
        <a:bodyPr/>
        <a:lstStyle/>
        <a:p>
          <a:endParaRPr lang="ru-RU" dirty="0"/>
        </a:p>
      </dgm:t>
    </dgm:pt>
    <dgm:pt modelId="{BC689F5C-C78C-4AD7-AA9A-3A4698AC073F}" type="parTrans" cxnId="{AF0C9AA2-A704-43F0-A2E8-E4E656B16C88}">
      <dgm:prSet/>
      <dgm:spPr/>
      <dgm:t>
        <a:bodyPr/>
        <a:lstStyle/>
        <a:p>
          <a:endParaRPr lang="ru-RU"/>
        </a:p>
      </dgm:t>
    </dgm:pt>
    <dgm:pt modelId="{D5F93348-4A03-4A92-9AE6-3BB08A03B00C}" type="sibTrans" cxnId="{AF0C9AA2-A704-43F0-A2E8-E4E656B16C88}">
      <dgm:prSet custFlipVert="0" custFlipHor="0" custScaleX="8045" custScaleY="3449" custLinFactX="100000" custLinFactY="1960" custLinFactNeighborX="139943" custLinFactNeighborY="100000"/>
      <dgm:spPr/>
      <dgm:t>
        <a:bodyPr/>
        <a:lstStyle/>
        <a:p>
          <a:endParaRPr lang="ru-RU"/>
        </a:p>
      </dgm:t>
    </dgm:pt>
    <dgm:pt modelId="{1D823133-68FB-40D1-A0A7-C61974D4104E}">
      <dgm:prSet phldrT="[Текст]" custT="1"/>
      <dgm:spPr/>
      <dgm:t>
        <a:bodyPr/>
        <a:lstStyle/>
        <a:p>
          <a:r>
            <a:rPr lang="ru-RU" sz="1200" b="1" dirty="0" smtClean="0"/>
            <a:t>ПОЗИТИВНАЯ ШКОЛЬНАЯ КУЛЬТУРА</a:t>
          </a:r>
          <a:endParaRPr lang="ru-RU" sz="1200" b="1" dirty="0"/>
        </a:p>
      </dgm:t>
    </dgm:pt>
    <dgm:pt modelId="{38F3C4AC-3520-41CD-BFF9-6E09FACE4562}" type="sibTrans" cxnId="{8207E337-4E73-4EBE-A6E6-9051C45319C5}">
      <dgm:prSet/>
      <dgm:spPr/>
      <dgm:t>
        <a:bodyPr/>
        <a:lstStyle/>
        <a:p>
          <a:endParaRPr lang="ru-RU"/>
        </a:p>
      </dgm:t>
    </dgm:pt>
    <dgm:pt modelId="{EB9A7502-CD05-402A-BD67-E37E3E229647}" type="parTrans" cxnId="{8207E337-4E73-4EBE-A6E6-9051C45319C5}">
      <dgm:prSet/>
      <dgm:spPr/>
      <dgm:t>
        <a:bodyPr/>
        <a:lstStyle/>
        <a:p>
          <a:endParaRPr lang="ru-RU"/>
        </a:p>
      </dgm:t>
    </dgm:pt>
    <dgm:pt modelId="{BB812A76-5015-4887-822B-EEABD1801CFE}">
      <dgm:prSet phldrT="[Текст]" custT="1"/>
      <dgm:spPr/>
      <dgm:t>
        <a:bodyPr/>
        <a:lstStyle/>
        <a:p>
          <a:r>
            <a:rPr lang="ru-RU" sz="1100" b="1" dirty="0" smtClean="0"/>
            <a:t>Педагоги владеют новейшими  образовательными технологиями</a:t>
          </a:r>
          <a:endParaRPr lang="ru-RU" sz="1100" b="1" dirty="0"/>
        </a:p>
      </dgm:t>
    </dgm:pt>
    <dgm:pt modelId="{4000E038-4FCA-4FCB-B1EA-8314D4013BAE}" type="sibTrans" cxnId="{59EA5F10-5016-4F73-AEB5-F02AAECF73EE}">
      <dgm:prSet/>
      <dgm:spPr/>
      <dgm:t>
        <a:bodyPr/>
        <a:lstStyle/>
        <a:p>
          <a:endParaRPr lang="ru-RU"/>
        </a:p>
      </dgm:t>
    </dgm:pt>
    <dgm:pt modelId="{5EB7E306-0A6B-480F-87C4-A481F656D4CA}" type="parTrans" cxnId="{59EA5F10-5016-4F73-AEB5-F02AAECF73EE}">
      <dgm:prSet/>
      <dgm:spPr/>
      <dgm:t>
        <a:bodyPr/>
        <a:lstStyle/>
        <a:p>
          <a:endParaRPr lang="ru-RU"/>
        </a:p>
      </dgm:t>
    </dgm:pt>
    <dgm:pt modelId="{55F24692-37D5-4F8E-A924-CCD1DE4BB2B4}" type="pres">
      <dgm:prSet presAssocID="{FEAA5F6B-C6B9-4766-A647-D69285759371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188A8A-C385-4BAB-9F50-D7BD6C2186BC}" type="pres">
      <dgm:prSet presAssocID="{3781B9C3-EA30-4E51-A798-E948CCF291DC}" presName="gear1" presStyleLbl="node1" presStyleIdx="0" presStyleCnt="3" custLinFactNeighborX="-40330" custLinFactNeighborY="-3425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ADDED0-41FB-4255-BF84-ADBC342334E7}" type="pres">
      <dgm:prSet presAssocID="{3781B9C3-EA30-4E51-A798-E948CCF291DC}" presName="gear1srcNode" presStyleLbl="node1" presStyleIdx="0" presStyleCnt="3"/>
      <dgm:spPr/>
      <dgm:t>
        <a:bodyPr/>
        <a:lstStyle/>
        <a:p>
          <a:endParaRPr lang="ru-RU"/>
        </a:p>
      </dgm:t>
    </dgm:pt>
    <dgm:pt modelId="{38253FF1-CA24-49AA-9EA7-FE34B7C063A5}" type="pres">
      <dgm:prSet presAssocID="{3781B9C3-EA30-4E51-A798-E948CCF291DC}" presName="gear1dstNode" presStyleLbl="node1" presStyleIdx="0" presStyleCnt="3"/>
      <dgm:spPr/>
      <dgm:t>
        <a:bodyPr/>
        <a:lstStyle/>
        <a:p>
          <a:endParaRPr lang="ru-RU"/>
        </a:p>
      </dgm:t>
    </dgm:pt>
    <dgm:pt modelId="{0AD31755-DB79-42F7-A5C4-5AA0B182B204}" type="pres">
      <dgm:prSet presAssocID="{1D823133-68FB-40D1-A0A7-C61974D4104E}" presName="gear2" presStyleLbl="node1" presStyleIdx="1" presStyleCnt="3" custScaleY="103423" custLinFactNeighborX="-56296" custLinFactNeighborY="-6237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0175AB-0499-44CF-9864-3F9B6FF430C1}" type="pres">
      <dgm:prSet presAssocID="{1D823133-68FB-40D1-A0A7-C61974D4104E}" presName="gear2srcNode" presStyleLbl="node1" presStyleIdx="1" presStyleCnt="3"/>
      <dgm:spPr/>
      <dgm:t>
        <a:bodyPr/>
        <a:lstStyle/>
        <a:p>
          <a:endParaRPr lang="ru-RU"/>
        </a:p>
      </dgm:t>
    </dgm:pt>
    <dgm:pt modelId="{67B6A43C-9D87-4796-86E7-C7D79612E06D}" type="pres">
      <dgm:prSet presAssocID="{1D823133-68FB-40D1-A0A7-C61974D4104E}" presName="gear2dstNode" presStyleLbl="node1" presStyleIdx="1" presStyleCnt="3"/>
      <dgm:spPr/>
      <dgm:t>
        <a:bodyPr/>
        <a:lstStyle/>
        <a:p>
          <a:endParaRPr lang="ru-RU"/>
        </a:p>
      </dgm:t>
    </dgm:pt>
    <dgm:pt modelId="{C1457946-FA4F-4262-B311-3D4AFC0FFA15}" type="pres">
      <dgm:prSet presAssocID="{BB812A76-5015-4887-822B-EEABD1801CFE}" presName="gear3" presStyleLbl="node1" presStyleIdx="2" presStyleCnt="3" custScaleX="112756" custScaleY="113127" custLinFactNeighborX="81962" custLinFactNeighborY="9743"/>
      <dgm:spPr/>
      <dgm:t>
        <a:bodyPr/>
        <a:lstStyle/>
        <a:p>
          <a:endParaRPr lang="ru-RU"/>
        </a:p>
      </dgm:t>
    </dgm:pt>
    <dgm:pt modelId="{39124585-C7BC-4C1D-A5AD-6E38067B69D5}" type="pres">
      <dgm:prSet presAssocID="{BB812A76-5015-4887-822B-EEABD1801CF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A941EC-98D7-4357-8315-2FBC23D5FB66}" type="pres">
      <dgm:prSet presAssocID="{BB812A76-5015-4887-822B-EEABD1801CFE}" presName="gear3srcNode" presStyleLbl="node1" presStyleIdx="2" presStyleCnt="3"/>
      <dgm:spPr/>
      <dgm:t>
        <a:bodyPr/>
        <a:lstStyle/>
        <a:p>
          <a:endParaRPr lang="ru-RU"/>
        </a:p>
      </dgm:t>
    </dgm:pt>
    <dgm:pt modelId="{93782F12-2A4B-48AF-95B9-89CBF75389AF}" type="pres">
      <dgm:prSet presAssocID="{BB812A76-5015-4887-822B-EEABD1801CFE}" presName="gear3dstNode" presStyleLbl="node1" presStyleIdx="2" presStyleCnt="3"/>
      <dgm:spPr/>
      <dgm:t>
        <a:bodyPr/>
        <a:lstStyle/>
        <a:p>
          <a:endParaRPr lang="ru-RU"/>
        </a:p>
      </dgm:t>
    </dgm:pt>
    <dgm:pt modelId="{874643C0-D90D-402A-9A11-EE146479F1C3}" type="pres">
      <dgm:prSet presAssocID="{C23471E4-28DC-4059-A009-D0BAFE169CCA}" presName="connector1" presStyleLbl="sibTrans2D1" presStyleIdx="0" presStyleCnt="3" custFlipVert="0" custFlipHor="1" custScaleX="1326" custScaleY="3958" custLinFactX="12842" custLinFactNeighborX="100000" custLinFactNeighborY="39839"/>
      <dgm:spPr/>
      <dgm:t>
        <a:bodyPr/>
        <a:lstStyle/>
        <a:p>
          <a:endParaRPr lang="ru-RU"/>
        </a:p>
      </dgm:t>
    </dgm:pt>
    <dgm:pt modelId="{E23AF105-69BC-427B-B4D0-45E20A38A2F0}" type="pres">
      <dgm:prSet presAssocID="{38F3C4AC-3520-41CD-BFF9-6E09FACE4562}" presName="connector2" presStyleLbl="sibTrans2D1" presStyleIdx="1" presStyleCnt="3" custFlipVert="0" custFlipHor="0" custScaleX="8045" custScaleY="3449" custLinFactX="100000" custLinFactY="1960" custLinFactNeighborX="139943" custLinFactNeighborY="100000"/>
      <dgm:spPr/>
      <dgm:t>
        <a:bodyPr/>
        <a:lstStyle/>
        <a:p>
          <a:endParaRPr lang="ru-RU"/>
        </a:p>
      </dgm:t>
    </dgm:pt>
    <dgm:pt modelId="{08153B63-8350-4CB9-8939-F3467A34A79A}" type="pres">
      <dgm:prSet presAssocID="{4000E038-4FCA-4FCB-B1EA-8314D4013BAE}" presName="connector3" presStyleLbl="sibTrans2D1" presStyleIdx="2" presStyleCnt="3" custAng="8398850" custFlipVert="0" custFlipHor="0" custScaleX="3584" custScaleY="2283" custLinFactNeighborX="28264" custLinFactNeighborY="-13659"/>
      <dgm:spPr/>
      <dgm:t>
        <a:bodyPr/>
        <a:lstStyle/>
        <a:p>
          <a:endParaRPr lang="ru-RU"/>
        </a:p>
      </dgm:t>
    </dgm:pt>
  </dgm:ptLst>
  <dgm:cxnLst>
    <dgm:cxn modelId="{E227C877-7EB8-4F9E-923B-90A8A07EE1F7}" type="presOf" srcId="{BB812A76-5015-4887-822B-EEABD1801CFE}" destId="{93782F12-2A4B-48AF-95B9-89CBF75389AF}" srcOrd="3" destOrd="0" presId="urn:microsoft.com/office/officeart/2005/8/layout/gear1"/>
    <dgm:cxn modelId="{EAF54BB9-115C-4703-9FEA-999A3FEB9FC3}" type="presOf" srcId="{1D823133-68FB-40D1-A0A7-C61974D4104E}" destId="{67B6A43C-9D87-4796-86E7-C7D79612E06D}" srcOrd="2" destOrd="0" presId="urn:microsoft.com/office/officeart/2005/8/layout/gear1"/>
    <dgm:cxn modelId="{411FFEB0-A35D-489E-A79D-42EBCAD3748F}" type="presOf" srcId="{FEAA5F6B-C6B9-4766-A647-D69285759371}" destId="{55F24692-37D5-4F8E-A924-CCD1DE4BB2B4}" srcOrd="0" destOrd="0" presId="urn:microsoft.com/office/officeart/2005/8/layout/gear1"/>
    <dgm:cxn modelId="{D68FB429-8F02-4220-AB8B-0649816453DC}" srcId="{FEAA5F6B-C6B9-4766-A647-D69285759371}" destId="{8D107217-F842-451C-BB00-B075E37C8F7C}" srcOrd="6" destOrd="0" parTransId="{A57E2522-5408-41C0-8D4C-B0BCDD5038AE}" sibTransId="{BA415F04-4B5F-4DCD-A1C9-01D8E903F8FA}"/>
    <dgm:cxn modelId="{9042AA1C-956D-4EF3-881F-6F49364BB05E}" srcId="{FEAA5F6B-C6B9-4766-A647-D69285759371}" destId="{A40BAE85-6C15-4C39-A314-DE5CB055088F}" srcOrd="3" destOrd="0" parTransId="{74318617-F40E-4A2C-A8FA-171396B3EAA6}" sibTransId="{9FDF8951-D5A3-47E7-B633-344014E14AF0}"/>
    <dgm:cxn modelId="{478FF9F2-60DD-4423-984E-A7F81C5C4B40}" type="presOf" srcId="{BB812A76-5015-4887-822B-EEABD1801CFE}" destId="{D1A941EC-98D7-4357-8315-2FBC23D5FB66}" srcOrd="2" destOrd="0" presId="urn:microsoft.com/office/officeart/2005/8/layout/gear1"/>
    <dgm:cxn modelId="{AF0C9AA2-A704-43F0-A2E8-E4E656B16C88}" srcId="{FEAA5F6B-C6B9-4766-A647-D69285759371}" destId="{51CB8C09-352F-4C00-9C42-069FC5583876}" srcOrd="7" destOrd="0" parTransId="{BC689F5C-C78C-4AD7-AA9A-3A4698AC073F}" sibTransId="{D5F93348-4A03-4A92-9AE6-3BB08A03B00C}"/>
    <dgm:cxn modelId="{59EA5F10-5016-4F73-AEB5-F02AAECF73EE}" srcId="{FEAA5F6B-C6B9-4766-A647-D69285759371}" destId="{BB812A76-5015-4887-822B-EEABD1801CFE}" srcOrd="2" destOrd="0" parTransId="{5EB7E306-0A6B-480F-87C4-A481F656D4CA}" sibTransId="{4000E038-4FCA-4FCB-B1EA-8314D4013BAE}"/>
    <dgm:cxn modelId="{8207E337-4E73-4EBE-A6E6-9051C45319C5}" srcId="{FEAA5F6B-C6B9-4766-A647-D69285759371}" destId="{1D823133-68FB-40D1-A0A7-C61974D4104E}" srcOrd="1" destOrd="0" parTransId="{EB9A7502-CD05-402A-BD67-E37E3E229647}" sibTransId="{38F3C4AC-3520-41CD-BFF9-6E09FACE4562}"/>
    <dgm:cxn modelId="{706C2727-DB7E-4E00-BB9D-3C22FC2A0288}" type="presOf" srcId="{4000E038-4FCA-4FCB-B1EA-8314D4013BAE}" destId="{08153B63-8350-4CB9-8939-F3467A34A79A}" srcOrd="0" destOrd="0" presId="urn:microsoft.com/office/officeart/2005/8/layout/gear1"/>
    <dgm:cxn modelId="{E29D9EB4-EA57-4928-B6B3-0A6CF315484A}" type="presOf" srcId="{3781B9C3-EA30-4E51-A798-E948CCF291DC}" destId="{38253FF1-CA24-49AA-9EA7-FE34B7C063A5}" srcOrd="2" destOrd="0" presId="urn:microsoft.com/office/officeart/2005/8/layout/gear1"/>
    <dgm:cxn modelId="{04D4B9B1-6C85-49A1-8E07-F3ED9C511E48}" type="presOf" srcId="{BB812A76-5015-4887-822B-EEABD1801CFE}" destId="{39124585-C7BC-4C1D-A5AD-6E38067B69D5}" srcOrd="1" destOrd="0" presId="urn:microsoft.com/office/officeart/2005/8/layout/gear1"/>
    <dgm:cxn modelId="{C7703444-F29D-43AB-92E9-820DDF24D8D8}" type="presOf" srcId="{1D823133-68FB-40D1-A0A7-C61974D4104E}" destId="{CF0175AB-0499-44CF-9864-3F9B6FF430C1}" srcOrd="1" destOrd="0" presId="urn:microsoft.com/office/officeart/2005/8/layout/gear1"/>
    <dgm:cxn modelId="{63608867-0E29-4526-A222-217933DB4CD3}" type="presOf" srcId="{3781B9C3-EA30-4E51-A798-E948CCF291DC}" destId="{E4ADDED0-41FB-4255-BF84-ADBC342334E7}" srcOrd="1" destOrd="0" presId="urn:microsoft.com/office/officeart/2005/8/layout/gear1"/>
    <dgm:cxn modelId="{DC1DFC6F-2E54-452F-8EFA-0E163F44A642}" type="presOf" srcId="{38F3C4AC-3520-41CD-BFF9-6E09FACE4562}" destId="{E23AF105-69BC-427B-B4D0-45E20A38A2F0}" srcOrd="0" destOrd="0" presId="urn:microsoft.com/office/officeart/2005/8/layout/gear1"/>
    <dgm:cxn modelId="{3C2D9E54-112C-4DC7-A7FA-434DF965F2F4}" srcId="{FEAA5F6B-C6B9-4766-A647-D69285759371}" destId="{018C9CC0-4E24-4F6B-BDB2-B2A0EDAC7730}" srcOrd="5" destOrd="0" parTransId="{92B4F930-353B-40E6-9A72-54C8912BD195}" sibTransId="{DAD710BB-A131-4C43-B37C-4B08F1E3D022}"/>
    <dgm:cxn modelId="{CEF6E828-CCDC-4B10-B1B3-B2586FBBC902}" type="presOf" srcId="{3781B9C3-EA30-4E51-A798-E948CCF291DC}" destId="{DC188A8A-C385-4BAB-9F50-D7BD6C2186BC}" srcOrd="0" destOrd="0" presId="urn:microsoft.com/office/officeart/2005/8/layout/gear1"/>
    <dgm:cxn modelId="{5188C35E-AF6F-475C-B379-A172AFC2DE03}" srcId="{FEAA5F6B-C6B9-4766-A647-D69285759371}" destId="{BDF43196-5531-4F67-8A47-C8BD538903FF}" srcOrd="4" destOrd="0" parTransId="{3683194D-1A60-4809-B94D-D0242FFD501F}" sibTransId="{73EA8DBB-17DE-4B6C-B3F2-7887978651F3}"/>
    <dgm:cxn modelId="{F358C279-28C4-4ACB-B84F-17EC047E4206}" type="presOf" srcId="{1D823133-68FB-40D1-A0A7-C61974D4104E}" destId="{0AD31755-DB79-42F7-A5C4-5AA0B182B204}" srcOrd="0" destOrd="0" presId="urn:microsoft.com/office/officeart/2005/8/layout/gear1"/>
    <dgm:cxn modelId="{28C7C073-898B-4D90-BCA4-6CD1BB7FCD09}" type="presOf" srcId="{BB812A76-5015-4887-822B-EEABD1801CFE}" destId="{C1457946-FA4F-4262-B311-3D4AFC0FFA15}" srcOrd="0" destOrd="0" presId="urn:microsoft.com/office/officeart/2005/8/layout/gear1"/>
    <dgm:cxn modelId="{D9B58F57-DC7F-46CA-93FB-70DB97ECB8F8}" srcId="{FEAA5F6B-C6B9-4766-A647-D69285759371}" destId="{3781B9C3-EA30-4E51-A798-E948CCF291DC}" srcOrd="0" destOrd="0" parTransId="{D8B1CA38-23FE-4C88-B026-EA1C2189F7FA}" sibTransId="{C23471E4-28DC-4059-A009-D0BAFE169CCA}"/>
    <dgm:cxn modelId="{B0C3F57E-4268-43FB-B853-443F4501A890}" type="presOf" srcId="{C23471E4-28DC-4059-A009-D0BAFE169CCA}" destId="{874643C0-D90D-402A-9A11-EE146479F1C3}" srcOrd="0" destOrd="0" presId="urn:microsoft.com/office/officeart/2005/8/layout/gear1"/>
    <dgm:cxn modelId="{CBFF5FE7-C361-4997-93F0-AD9F9EE6994B}" type="presParOf" srcId="{55F24692-37D5-4F8E-A924-CCD1DE4BB2B4}" destId="{DC188A8A-C385-4BAB-9F50-D7BD6C2186BC}" srcOrd="0" destOrd="0" presId="urn:microsoft.com/office/officeart/2005/8/layout/gear1"/>
    <dgm:cxn modelId="{DEB766CC-0514-47E4-9A04-840A29672BE0}" type="presParOf" srcId="{55F24692-37D5-4F8E-A924-CCD1DE4BB2B4}" destId="{E4ADDED0-41FB-4255-BF84-ADBC342334E7}" srcOrd="1" destOrd="0" presId="urn:microsoft.com/office/officeart/2005/8/layout/gear1"/>
    <dgm:cxn modelId="{1D62840C-6ECC-456F-B435-E1C1C83339A7}" type="presParOf" srcId="{55F24692-37D5-4F8E-A924-CCD1DE4BB2B4}" destId="{38253FF1-CA24-49AA-9EA7-FE34B7C063A5}" srcOrd="2" destOrd="0" presId="urn:microsoft.com/office/officeart/2005/8/layout/gear1"/>
    <dgm:cxn modelId="{5C9AE810-2BF9-463E-B173-963FA606D97F}" type="presParOf" srcId="{55F24692-37D5-4F8E-A924-CCD1DE4BB2B4}" destId="{0AD31755-DB79-42F7-A5C4-5AA0B182B204}" srcOrd="3" destOrd="0" presId="urn:microsoft.com/office/officeart/2005/8/layout/gear1"/>
    <dgm:cxn modelId="{2BA130D2-1DD9-4167-A07C-3902C2F04E18}" type="presParOf" srcId="{55F24692-37D5-4F8E-A924-CCD1DE4BB2B4}" destId="{CF0175AB-0499-44CF-9864-3F9B6FF430C1}" srcOrd="4" destOrd="0" presId="urn:microsoft.com/office/officeart/2005/8/layout/gear1"/>
    <dgm:cxn modelId="{F9B8F4DB-1CA3-4D98-8F10-CA7485723202}" type="presParOf" srcId="{55F24692-37D5-4F8E-A924-CCD1DE4BB2B4}" destId="{67B6A43C-9D87-4796-86E7-C7D79612E06D}" srcOrd="5" destOrd="0" presId="urn:microsoft.com/office/officeart/2005/8/layout/gear1"/>
    <dgm:cxn modelId="{B98B270B-C26D-4253-BAD6-7554DF0BD6C0}" type="presParOf" srcId="{55F24692-37D5-4F8E-A924-CCD1DE4BB2B4}" destId="{C1457946-FA4F-4262-B311-3D4AFC0FFA15}" srcOrd="6" destOrd="0" presId="urn:microsoft.com/office/officeart/2005/8/layout/gear1"/>
    <dgm:cxn modelId="{121E0CCA-57E0-469B-BFC5-66757D82B57F}" type="presParOf" srcId="{55F24692-37D5-4F8E-A924-CCD1DE4BB2B4}" destId="{39124585-C7BC-4C1D-A5AD-6E38067B69D5}" srcOrd="7" destOrd="0" presId="urn:microsoft.com/office/officeart/2005/8/layout/gear1"/>
    <dgm:cxn modelId="{233BF94D-57C8-4E36-B99D-D80DCED4D3CD}" type="presParOf" srcId="{55F24692-37D5-4F8E-A924-CCD1DE4BB2B4}" destId="{D1A941EC-98D7-4357-8315-2FBC23D5FB66}" srcOrd="8" destOrd="0" presId="urn:microsoft.com/office/officeart/2005/8/layout/gear1"/>
    <dgm:cxn modelId="{04612244-D25C-4EC0-B356-8300998D633C}" type="presParOf" srcId="{55F24692-37D5-4F8E-A924-CCD1DE4BB2B4}" destId="{93782F12-2A4B-48AF-95B9-89CBF75389AF}" srcOrd="9" destOrd="0" presId="urn:microsoft.com/office/officeart/2005/8/layout/gear1"/>
    <dgm:cxn modelId="{649616BF-5250-4904-8508-C39C3DA3E3B0}" type="presParOf" srcId="{55F24692-37D5-4F8E-A924-CCD1DE4BB2B4}" destId="{874643C0-D90D-402A-9A11-EE146479F1C3}" srcOrd="10" destOrd="0" presId="urn:microsoft.com/office/officeart/2005/8/layout/gear1"/>
    <dgm:cxn modelId="{EFDDBB0E-E9D3-482A-B21C-C0C34EF2EB9A}" type="presParOf" srcId="{55F24692-37D5-4F8E-A924-CCD1DE4BB2B4}" destId="{E23AF105-69BC-427B-B4D0-45E20A38A2F0}" srcOrd="11" destOrd="0" presId="urn:microsoft.com/office/officeart/2005/8/layout/gear1"/>
    <dgm:cxn modelId="{5116EF4B-02E7-4305-87BE-4FB79FECCF16}" type="presParOf" srcId="{55F24692-37D5-4F8E-A924-CCD1DE4BB2B4}" destId="{08153B63-8350-4CB9-8939-F3467A34A79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AA5F6B-C6B9-4766-A647-D69285759371}" type="doc">
      <dgm:prSet loTypeId="urn:microsoft.com/office/officeart/2005/8/layout/gear1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781B9C3-EA30-4E51-A798-E948CCF291DC}">
      <dgm:prSet phldrT="[Текст]" custT="1"/>
      <dgm:spPr/>
      <dgm:t>
        <a:bodyPr/>
        <a:lstStyle/>
        <a:p>
          <a:r>
            <a:rPr lang="ru-RU" sz="2800" b="1" dirty="0" smtClean="0"/>
            <a:t>Эффективная</a:t>
          </a:r>
          <a:r>
            <a:rPr lang="ru-RU" sz="4000" b="1" dirty="0" smtClean="0"/>
            <a:t> </a:t>
          </a:r>
          <a:r>
            <a:rPr lang="ru-RU" sz="2800" b="1" dirty="0" smtClean="0"/>
            <a:t>школа</a:t>
          </a:r>
          <a:endParaRPr lang="ru-RU" sz="2800" b="1" dirty="0"/>
        </a:p>
      </dgm:t>
    </dgm:pt>
    <dgm:pt modelId="{D8B1CA38-23FE-4C88-B026-EA1C2189F7FA}" type="parTrans" cxnId="{D9B58F57-DC7F-46CA-93FB-70DB97ECB8F8}">
      <dgm:prSet/>
      <dgm:spPr/>
      <dgm:t>
        <a:bodyPr/>
        <a:lstStyle/>
        <a:p>
          <a:endParaRPr lang="ru-RU"/>
        </a:p>
      </dgm:t>
    </dgm:pt>
    <dgm:pt modelId="{C23471E4-28DC-4059-A009-D0BAFE169CCA}" type="sibTrans" cxnId="{D9B58F57-DC7F-46CA-93FB-70DB97ECB8F8}">
      <dgm:prSet/>
      <dgm:spPr/>
      <dgm:t>
        <a:bodyPr/>
        <a:lstStyle/>
        <a:p>
          <a:endParaRPr lang="ru-RU"/>
        </a:p>
      </dgm:t>
    </dgm:pt>
    <dgm:pt modelId="{A40BAE85-6C15-4C39-A314-DE5CB055088F}">
      <dgm:prSet phldrT="[Текст]" phldr="1" custLinFactNeighborX="-99724" custLinFactNeighborY="-34"/>
      <dgm:spPr/>
      <dgm:t>
        <a:bodyPr/>
        <a:lstStyle/>
        <a:p>
          <a:endParaRPr lang="ru-RU" dirty="0"/>
        </a:p>
      </dgm:t>
    </dgm:pt>
    <dgm:pt modelId="{74318617-F40E-4A2C-A8FA-171396B3EAA6}" type="parTrans" cxnId="{9042AA1C-956D-4EF3-881F-6F49364BB05E}">
      <dgm:prSet/>
      <dgm:spPr/>
      <dgm:t>
        <a:bodyPr/>
        <a:lstStyle/>
        <a:p>
          <a:endParaRPr lang="ru-RU"/>
        </a:p>
      </dgm:t>
    </dgm:pt>
    <dgm:pt modelId="{9FDF8951-D5A3-47E7-B633-344014E14AF0}" type="sibTrans" cxnId="{9042AA1C-956D-4EF3-881F-6F49364BB05E}">
      <dgm:prSet custAng="8398850" custFlipVert="0" custFlipHor="0" custScaleX="3584" custScaleY="2283" custLinFactNeighborX="28264" custLinFactNeighborY="-13659"/>
      <dgm:spPr/>
      <dgm:t>
        <a:bodyPr/>
        <a:lstStyle/>
        <a:p>
          <a:endParaRPr lang="ru-RU"/>
        </a:p>
      </dgm:t>
    </dgm:pt>
    <dgm:pt modelId="{BDF43196-5531-4F67-8A47-C8BD538903FF}">
      <dgm:prSet phldrT="[Текст]" phldr="1" custLinFactNeighborX="-99724" custLinFactNeighborY="-34"/>
      <dgm:spPr/>
      <dgm:t>
        <a:bodyPr/>
        <a:lstStyle/>
        <a:p>
          <a:endParaRPr lang="ru-RU" dirty="0"/>
        </a:p>
      </dgm:t>
    </dgm:pt>
    <dgm:pt modelId="{3683194D-1A60-4809-B94D-D0242FFD501F}" type="parTrans" cxnId="{5188C35E-AF6F-475C-B379-A172AFC2DE03}">
      <dgm:prSet/>
      <dgm:spPr/>
      <dgm:t>
        <a:bodyPr/>
        <a:lstStyle/>
        <a:p>
          <a:endParaRPr lang="ru-RU"/>
        </a:p>
      </dgm:t>
    </dgm:pt>
    <dgm:pt modelId="{73EA8DBB-17DE-4B6C-B3F2-7887978651F3}" type="sibTrans" cxnId="{5188C35E-AF6F-475C-B379-A172AFC2DE03}">
      <dgm:prSet custAng="8398850" custFlipVert="0" custFlipHor="0" custScaleX="3584" custScaleY="2283" custLinFactNeighborX="28264" custLinFactNeighborY="-13659"/>
      <dgm:spPr/>
      <dgm:t>
        <a:bodyPr/>
        <a:lstStyle/>
        <a:p>
          <a:endParaRPr lang="ru-RU"/>
        </a:p>
      </dgm:t>
    </dgm:pt>
    <dgm:pt modelId="{018C9CC0-4E24-4F6B-BDB2-B2A0EDAC7730}">
      <dgm:prSet phldrT="[Текст]" phldr="1" custLinFactNeighborX="-99724" custLinFactNeighborY="-34"/>
      <dgm:spPr/>
      <dgm:t>
        <a:bodyPr/>
        <a:lstStyle/>
        <a:p>
          <a:endParaRPr lang="ru-RU" dirty="0"/>
        </a:p>
      </dgm:t>
    </dgm:pt>
    <dgm:pt modelId="{92B4F930-353B-40E6-9A72-54C8912BD195}" type="parTrans" cxnId="{3C2D9E54-112C-4DC7-A7FA-434DF965F2F4}">
      <dgm:prSet/>
      <dgm:spPr/>
      <dgm:t>
        <a:bodyPr/>
        <a:lstStyle/>
        <a:p>
          <a:endParaRPr lang="ru-RU"/>
        </a:p>
      </dgm:t>
    </dgm:pt>
    <dgm:pt modelId="{DAD710BB-A131-4C43-B37C-4B08F1E3D022}" type="sibTrans" cxnId="{3C2D9E54-112C-4DC7-A7FA-434DF965F2F4}">
      <dgm:prSet custAng="8398850" custFlipVert="0" custFlipHor="0" custScaleX="3584" custScaleY="2283" custLinFactNeighborX="28264" custLinFactNeighborY="-13659"/>
      <dgm:spPr/>
      <dgm:t>
        <a:bodyPr/>
        <a:lstStyle/>
        <a:p>
          <a:endParaRPr lang="ru-RU"/>
        </a:p>
      </dgm:t>
    </dgm:pt>
    <dgm:pt modelId="{8D107217-F842-451C-BB00-B075E37C8F7C}">
      <dgm:prSet phldrT="[Текст]" phldr="1" custLinFactNeighborX="71758" custLinFactNeighborY="-34"/>
      <dgm:spPr/>
      <dgm:t>
        <a:bodyPr/>
        <a:lstStyle/>
        <a:p>
          <a:endParaRPr lang="ru-RU" dirty="0"/>
        </a:p>
      </dgm:t>
    </dgm:pt>
    <dgm:pt modelId="{A57E2522-5408-41C0-8D4C-B0BCDD5038AE}" type="parTrans" cxnId="{D68FB429-8F02-4220-AB8B-0649816453DC}">
      <dgm:prSet/>
      <dgm:spPr/>
      <dgm:t>
        <a:bodyPr/>
        <a:lstStyle/>
        <a:p>
          <a:endParaRPr lang="ru-RU"/>
        </a:p>
      </dgm:t>
    </dgm:pt>
    <dgm:pt modelId="{BA415F04-4B5F-4DCD-A1C9-01D8E903F8FA}" type="sibTrans" cxnId="{D68FB429-8F02-4220-AB8B-0649816453DC}">
      <dgm:prSet custAng="8398850" custFlipVert="0" custFlipHor="0" custScaleX="3584" custScaleY="2283" custLinFactNeighborX="28264" custLinFactNeighborY="-13659"/>
      <dgm:spPr/>
      <dgm:t>
        <a:bodyPr/>
        <a:lstStyle/>
        <a:p>
          <a:endParaRPr lang="ru-RU"/>
        </a:p>
      </dgm:t>
    </dgm:pt>
    <dgm:pt modelId="{51CB8C09-352F-4C00-9C42-069FC5583876}">
      <dgm:prSet phldrT="[Текст]" phldr="1" custLinFactNeighborX="-34248" custLinFactNeighborY="-61667"/>
      <dgm:spPr/>
      <dgm:t>
        <a:bodyPr/>
        <a:lstStyle/>
        <a:p>
          <a:endParaRPr lang="ru-RU" dirty="0"/>
        </a:p>
      </dgm:t>
    </dgm:pt>
    <dgm:pt modelId="{BC689F5C-C78C-4AD7-AA9A-3A4698AC073F}" type="parTrans" cxnId="{AF0C9AA2-A704-43F0-A2E8-E4E656B16C88}">
      <dgm:prSet/>
      <dgm:spPr/>
      <dgm:t>
        <a:bodyPr/>
        <a:lstStyle/>
        <a:p>
          <a:endParaRPr lang="ru-RU"/>
        </a:p>
      </dgm:t>
    </dgm:pt>
    <dgm:pt modelId="{D5F93348-4A03-4A92-9AE6-3BB08A03B00C}" type="sibTrans" cxnId="{AF0C9AA2-A704-43F0-A2E8-E4E656B16C88}">
      <dgm:prSet custFlipVert="0" custFlipHor="0" custScaleX="8045" custScaleY="3449" custLinFactX="100000" custLinFactY="1960" custLinFactNeighborX="139943" custLinFactNeighborY="100000"/>
      <dgm:spPr/>
      <dgm:t>
        <a:bodyPr/>
        <a:lstStyle/>
        <a:p>
          <a:endParaRPr lang="ru-RU"/>
        </a:p>
      </dgm:t>
    </dgm:pt>
    <dgm:pt modelId="{1D823133-68FB-40D1-A0A7-C61974D4104E}">
      <dgm:prSet phldrT="[Текст]" custT="1"/>
      <dgm:spPr>
        <a:solidFill>
          <a:srgbClr val="75FB6B"/>
        </a:solidFill>
      </dgm:spPr>
      <dgm:t>
        <a:bodyPr/>
        <a:lstStyle/>
        <a:p>
          <a:r>
            <a:rPr lang="ru-RU" sz="1000" b="1" dirty="0" smtClean="0">
              <a:solidFill>
                <a:srgbClr val="FF0000"/>
              </a:solidFill>
            </a:rPr>
            <a:t>ИНДИВИДУАЛЬНОЕ СОПРОВОЖДЕНИЕ</a:t>
          </a:r>
          <a:endParaRPr lang="ru-RU" sz="1000" b="1" dirty="0">
            <a:solidFill>
              <a:srgbClr val="FF0000"/>
            </a:solidFill>
          </a:endParaRPr>
        </a:p>
      </dgm:t>
    </dgm:pt>
    <dgm:pt modelId="{38F3C4AC-3520-41CD-BFF9-6E09FACE4562}" type="sibTrans" cxnId="{8207E337-4E73-4EBE-A6E6-9051C45319C5}">
      <dgm:prSet/>
      <dgm:spPr/>
      <dgm:t>
        <a:bodyPr/>
        <a:lstStyle/>
        <a:p>
          <a:endParaRPr lang="ru-RU"/>
        </a:p>
      </dgm:t>
    </dgm:pt>
    <dgm:pt modelId="{EB9A7502-CD05-402A-BD67-E37E3E229647}" type="parTrans" cxnId="{8207E337-4E73-4EBE-A6E6-9051C45319C5}">
      <dgm:prSet/>
      <dgm:spPr/>
      <dgm:t>
        <a:bodyPr/>
        <a:lstStyle/>
        <a:p>
          <a:endParaRPr lang="ru-RU"/>
        </a:p>
      </dgm:t>
    </dgm:pt>
    <dgm:pt modelId="{BB812A76-5015-4887-822B-EEABD1801CFE}">
      <dgm:prSet phldrT="[Текст]" custT="1"/>
      <dgm:spPr/>
      <dgm:t>
        <a:bodyPr/>
        <a:lstStyle/>
        <a:p>
          <a:r>
            <a:rPr lang="ru-RU" sz="1100" b="1" dirty="0" smtClean="0"/>
            <a:t>Педагоги владеют новейшими  образовательными технологиями</a:t>
          </a:r>
          <a:endParaRPr lang="ru-RU" sz="1100" b="1" dirty="0"/>
        </a:p>
      </dgm:t>
    </dgm:pt>
    <dgm:pt modelId="{4000E038-4FCA-4FCB-B1EA-8314D4013BAE}" type="sibTrans" cxnId="{59EA5F10-5016-4F73-AEB5-F02AAECF73EE}">
      <dgm:prSet/>
      <dgm:spPr/>
      <dgm:t>
        <a:bodyPr/>
        <a:lstStyle/>
        <a:p>
          <a:endParaRPr lang="ru-RU"/>
        </a:p>
      </dgm:t>
    </dgm:pt>
    <dgm:pt modelId="{5EB7E306-0A6B-480F-87C4-A481F656D4CA}" type="parTrans" cxnId="{59EA5F10-5016-4F73-AEB5-F02AAECF73EE}">
      <dgm:prSet/>
      <dgm:spPr/>
      <dgm:t>
        <a:bodyPr/>
        <a:lstStyle/>
        <a:p>
          <a:endParaRPr lang="ru-RU"/>
        </a:p>
      </dgm:t>
    </dgm:pt>
    <dgm:pt modelId="{55F24692-37D5-4F8E-A924-CCD1DE4BB2B4}" type="pres">
      <dgm:prSet presAssocID="{FEAA5F6B-C6B9-4766-A647-D69285759371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188A8A-C385-4BAB-9F50-D7BD6C2186BC}" type="pres">
      <dgm:prSet presAssocID="{3781B9C3-EA30-4E51-A798-E948CCF291DC}" presName="gear1" presStyleLbl="node1" presStyleIdx="0" presStyleCnt="3" custLinFactNeighborX="-40330" custLinFactNeighborY="-3425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ADDED0-41FB-4255-BF84-ADBC342334E7}" type="pres">
      <dgm:prSet presAssocID="{3781B9C3-EA30-4E51-A798-E948CCF291DC}" presName="gear1srcNode" presStyleLbl="node1" presStyleIdx="0" presStyleCnt="3"/>
      <dgm:spPr/>
      <dgm:t>
        <a:bodyPr/>
        <a:lstStyle/>
        <a:p>
          <a:endParaRPr lang="ru-RU"/>
        </a:p>
      </dgm:t>
    </dgm:pt>
    <dgm:pt modelId="{38253FF1-CA24-49AA-9EA7-FE34B7C063A5}" type="pres">
      <dgm:prSet presAssocID="{3781B9C3-EA30-4E51-A798-E948CCF291DC}" presName="gear1dstNode" presStyleLbl="node1" presStyleIdx="0" presStyleCnt="3"/>
      <dgm:spPr/>
      <dgm:t>
        <a:bodyPr/>
        <a:lstStyle/>
        <a:p>
          <a:endParaRPr lang="ru-RU"/>
        </a:p>
      </dgm:t>
    </dgm:pt>
    <dgm:pt modelId="{0AD31755-DB79-42F7-A5C4-5AA0B182B204}" type="pres">
      <dgm:prSet presAssocID="{1D823133-68FB-40D1-A0A7-C61974D4104E}" presName="gear2" presStyleLbl="node1" presStyleIdx="1" presStyleCnt="3" custScaleY="103423" custLinFactNeighborX="-56296" custLinFactNeighborY="-6237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0175AB-0499-44CF-9864-3F9B6FF430C1}" type="pres">
      <dgm:prSet presAssocID="{1D823133-68FB-40D1-A0A7-C61974D4104E}" presName="gear2srcNode" presStyleLbl="node1" presStyleIdx="1" presStyleCnt="3"/>
      <dgm:spPr/>
      <dgm:t>
        <a:bodyPr/>
        <a:lstStyle/>
        <a:p>
          <a:endParaRPr lang="ru-RU"/>
        </a:p>
      </dgm:t>
    </dgm:pt>
    <dgm:pt modelId="{67B6A43C-9D87-4796-86E7-C7D79612E06D}" type="pres">
      <dgm:prSet presAssocID="{1D823133-68FB-40D1-A0A7-C61974D4104E}" presName="gear2dstNode" presStyleLbl="node1" presStyleIdx="1" presStyleCnt="3"/>
      <dgm:spPr/>
      <dgm:t>
        <a:bodyPr/>
        <a:lstStyle/>
        <a:p>
          <a:endParaRPr lang="ru-RU"/>
        </a:p>
      </dgm:t>
    </dgm:pt>
    <dgm:pt modelId="{C1457946-FA4F-4262-B311-3D4AFC0FFA15}" type="pres">
      <dgm:prSet presAssocID="{BB812A76-5015-4887-822B-EEABD1801CFE}" presName="gear3" presStyleLbl="node1" presStyleIdx="2" presStyleCnt="3" custScaleX="112756" custScaleY="113127" custLinFactNeighborX="81962" custLinFactNeighborY="9743"/>
      <dgm:spPr/>
      <dgm:t>
        <a:bodyPr/>
        <a:lstStyle/>
        <a:p>
          <a:endParaRPr lang="ru-RU"/>
        </a:p>
      </dgm:t>
    </dgm:pt>
    <dgm:pt modelId="{39124585-C7BC-4C1D-A5AD-6E38067B69D5}" type="pres">
      <dgm:prSet presAssocID="{BB812A76-5015-4887-822B-EEABD1801CF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A941EC-98D7-4357-8315-2FBC23D5FB66}" type="pres">
      <dgm:prSet presAssocID="{BB812A76-5015-4887-822B-EEABD1801CFE}" presName="gear3srcNode" presStyleLbl="node1" presStyleIdx="2" presStyleCnt="3"/>
      <dgm:spPr/>
      <dgm:t>
        <a:bodyPr/>
        <a:lstStyle/>
        <a:p>
          <a:endParaRPr lang="ru-RU"/>
        </a:p>
      </dgm:t>
    </dgm:pt>
    <dgm:pt modelId="{93782F12-2A4B-48AF-95B9-89CBF75389AF}" type="pres">
      <dgm:prSet presAssocID="{BB812A76-5015-4887-822B-EEABD1801CFE}" presName="gear3dstNode" presStyleLbl="node1" presStyleIdx="2" presStyleCnt="3"/>
      <dgm:spPr/>
      <dgm:t>
        <a:bodyPr/>
        <a:lstStyle/>
        <a:p>
          <a:endParaRPr lang="ru-RU"/>
        </a:p>
      </dgm:t>
    </dgm:pt>
    <dgm:pt modelId="{874643C0-D90D-402A-9A11-EE146479F1C3}" type="pres">
      <dgm:prSet presAssocID="{C23471E4-28DC-4059-A009-D0BAFE169CCA}" presName="connector1" presStyleLbl="sibTrans2D1" presStyleIdx="0" presStyleCnt="3" custFlipVert="0" custFlipHor="1" custScaleX="1326" custScaleY="3958" custLinFactX="12842" custLinFactNeighborX="100000" custLinFactNeighborY="39839"/>
      <dgm:spPr/>
      <dgm:t>
        <a:bodyPr/>
        <a:lstStyle/>
        <a:p>
          <a:endParaRPr lang="ru-RU"/>
        </a:p>
      </dgm:t>
    </dgm:pt>
    <dgm:pt modelId="{E23AF105-69BC-427B-B4D0-45E20A38A2F0}" type="pres">
      <dgm:prSet presAssocID="{38F3C4AC-3520-41CD-BFF9-6E09FACE4562}" presName="connector2" presStyleLbl="sibTrans2D1" presStyleIdx="1" presStyleCnt="3" custFlipVert="0" custFlipHor="0" custScaleX="8045" custScaleY="3449" custLinFactX="100000" custLinFactY="1960" custLinFactNeighborX="139943" custLinFactNeighborY="100000"/>
      <dgm:spPr/>
      <dgm:t>
        <a:bodyPr/>
        <a:lstStyle/>
        <a:p>
          <a:endParaRPr lang="ru-RU"/>
        </a:p>
      </dgm:t>
    </dgm:pt>
    <dgm:pt modelId="{08153B63-8350-4CB9-8939-F3467A34A79A}" type="pres">
      <dgm:prSet presAssocID="{4000E038-4FCA-4FCB-B1EA-8314D4013BAE}" presName="connector3" presStyleLbl="sibTrans2D1" presStyleIdx="2" presStyleCnt="3" custAng="8398850" custFlipVert="0" custFlipHor="0" custScaleX="3584" custScaleY="2283" custLinFactNeighborX="28264" custLinFactNeighborY="-13659"/>
      <dgm:spPr/>
      <dgm:t>
        <a:bodyPr/>
        <a:lstStyle/>
        <a:p>
          <a:endParaRPr lang="ru-RU"/>
        </a:p>
      </dgm:t>
    </dgm:pt>
  </dgm:ptLst>
  <dgm:cxnLst>
    <dgm:cxn modelId="{F55F277E-4362-4547-83BC-2C547D4371DA}" type="presOf" srcId="{3781B9C3-EA30-4E51-A798-E948CCF291DC}" destId="{DC188A8A-C385-4BAB-9F50-D7BD6C2186BC}" srcOrd="0" destOrd="0" presId="urn:microsoft.com/office/officeart/2005/8/layout/gear1"/>
    <dgm:cxn modelId="{8207E337-4E73-4EBE-A6E6-9051C45319C5}" srcId="{FEAA5F6B-C6B9-4766-A647-D69285759371}" destId="{1D823133-68FB-40D1-A0A7-C61974D4104E}" srcOrd="1" destOrd="0" parTransId="{EB9A7502-CD05-402A-BD67-E37E3E229647}" sibTransId="{38F3C4AC-3520-41CD-BFF9-6E09FACE4562}"/>
    <dgm:cxn modelId="{AF0C9AA2-A704-43F0-A2E8-E4E656B16C88}" srcId="{FEAA5F6B-C6B9-4766-A647-D69285759371}" destId="{51CB8C09-352F-4C00-9C42-069FC5583876}" srcOrd="7" destOrd="0" parTransId="{BC689F5C-C78C-4AD7-AA9A-3A4698AC073F}" sibTransId="{D5F93348-4A03-4A92-9AE6-3BB08A03B00C}"/>
    <dgm:cxn modelId="{D9B58F57-DC7F-46CA-93FB-70DB97ECB8F8}" srcId="{FEAA5F6B-C6B9-4766-A647-D69285759371}" destId="{3781B9C3-EA30-4E51-A798-E948CCF291DC}" srcOrd="0" destOrd="0" parTransId="{D8B1CA38-23FE-4C88-B026-EA1C2189F7FA}" sibTransId="{C23471E4-28DC-4059-A009-D0BAFE169CCA}"/>
    <dgm:cxn modelId="{EAE6C6D1-1D66-47C6-9963-C5E0C21E3A99}" type="presOf" srcId="{3781B9C3-EA30-4E51-A798-E948CCF291DC}" destId="{E4ADDED0-41FB-4255-BF84-ADBC342334E7}" srcOrd="1" destOrd="0" presId="urn:microsoft.com/office/officeart/2005/8/layout/gear1"/>
    <dgm:cxn modelId="{D68FB429-8F02-4220-AB8B-0649816453DC}" srcId="{FEAA5F6B-C6B9-4766-A647-D69285759371}" destId="{8D107217-F842-451C-BB00-B075E37C8F7C}" srcOrd="6" destOrd="0" parTransId="{A57E2522-5408-41C0-8D4C-B0BCDD5038AE}" sibTransId="{BA415F04-4B5F-4DCD-A1C9-01D8E903F8FA}"/>
    <dgm:cxn modelId="{3C2D9E54-112C-4DC7-A7FA-434DF965F2F4}" srcId="{FEAA5F6B-C6B9-4766-A647-D69285759371}" destId="{018C9CC0-4E24-4F6B-BDB2-B2A0EDAC7730}" srcOrd="5" destOrd="0" parTransId="{92B4F930-353B-40E6-9A72-54C8912BD195}" sibTransId="{DAD710BB-A131-4C43-B37C-4B08F1E3D022}"/>
    <dgm:cxn modelId="{F93521CE-DF84-4A82-9CED-1F4A7E8BDB01}" type="presOf" srcId="{C23471E4-28DC-4059-A009-D0BAFE169CCA}" destId="{874643C0-D90D-402A-9A11-EE146479F1C3}" srcOrd="0" destOrd="0" presId="urn:microsoft.com/office/officeart/2005/8/layout/gear1"/>
    <dgm:cxn modelId="{5188C35E-AF6F-475C-B379-A172AFC2DE03}" srcId="{FEAA5F6B-C6B9-4766-A647-D69285759371}" destId="{BDF43196-5531-4F67-8A47-C8BD538903FF}" srcOrd="4" destOrd="0" parTransId="{3683194D-1A60-4809-B94D-D0242FFD501F}" sibTransId="{73EA8DBB-17DE-4B6C-B3F2-7887978651F3}"/>
    <dgm:cxn modelId="{AE356387-5283-4941-B881-80847D942B20}" type="presOf" srcId="{1D823133-68FB-40D1-A0A7-C61974D4104E}" destId="{0AD31755-DB79-42F7-A5C4-5AA0B182B204}" srcOrd="0" destOrd="0" presId="urn:microsoft.com/office/officeart/2005/8/layout/gear1"/>
    <dgm:cxn modelId="{57D8FAEB-5963-47B8-A570-399FE2407B6E}" type="presOf" srcId="{FEAA5F6B-C6B9-4766-A647-D69285759371}" destId="{55F24692-37D5-4F8E-A924-CCD1DE4BB2B4}" srcOrd="0" destOrd="0" presId="urn:microsoft.com/office/officeart/2005/8/layout/gear1"/>
    <dgm:cxn modelId="{FBFAEE0E-F243-4DC4-96AE-7DD6DF3E2FC6}" type="presOf" srcId="{4000E038-4FCA-4FCB-B1EA-8314D4013BAE}" destId="{08153B63-8350-4CB9-8939-F3467A34A79A}" srcOrd="0" destOrd="0" presId="urn:microsoft.com/office/officeart/2005/8/layout/gear1"/>
    <dgm:cxn modelId="{4D21134B-6BC6-4088-8B33-EE4678DFE2E2}" type="presOf" srcId="{BB812A76-5015-4887-822B-EEABD1801CFE}" destId="{C1457946-FA4F-4262-B311-3D4AFC0FFA15}" srcOrd="0" destOrd="0" presId="urn:microsoft.com/office/officeart/2005/8/layout/gear1"/>
    <dgm:cxn modelId="{59EA5F10-5016-4F73-AEB5-F02AAECF73EE}" srcId="{FEAA5F6B-C6B9-4766-A647-D69285759371}" destId="{BB812A76-5015-4887-822B-EEABD1801CFE}" srcOrd="2" destOrd="0" parTransId="{5EB7E306-0A6B-480F-87C4-A481F656D4CA}" sibTransId="{4000E038-4FCA-4FCB-B1EA-8314D4013BAE}"/>
    <dgm:cxn modelId="{34B321CF-D103-4951-9B8F-137CB76DAAEB}" type="presOf" srcId="{BB812A76-5015-4887-822B-EEABD1801CFE}" destId="{39124585-C7BC-4C1D-A5AD-6E38067B69D5}" srcOrd="1" destOrd="0" presId="urn:microsoft.com/office/officeart/2005/8/layout/gear1"/>
    <dgm:cxn modelId="{5A621C87-50B6-48FE-B6F1-CD59EE738679}" type="presOf" srcId="{3781B9C3-EA30-4E51-A798-E948CCF291DC}" destId="{38253FF1-CA24-49AA-9EA7-FE34B7C063A5}" srcOrd="2" destOrd="0" presId="urn:microsoft.com/office/officeart/2005/8/layout/gear1"/>
    <dgm:cxn modelId="{7282F348-66EE-4CDD-B1AC-0537CDED7A3C}" type="presOf" srcId="{BB812A76-5015-4887-822B-EEABD1801CFE}" destId="{93782F12-2A4B-48AF-95B9-89CBF75389AF}" srcOrd="3" destOrd="0" presId="urn:microsoft.com/office/officeart/2005/8/layout/gear1"/>
    <dgm:cxn modelId="{94B710BE-717E-4CA4-8BAA-1E80BEE1CBA8}" type="presOf" srcId="{38F3C4AC-3520-41CD-BFF9-6E09FACE4562}" destId="{E23AF105-69BC-427B-B4D0-45E20A38A2F0}" srcOrd="0" destOrd="0" presId="urn:microsoft.com/office/officeart/2005/8/layout/gear1"/>
    <dgm:cxn modelId="{9042AA1C-956D-4EF3-881F-6F49364BB05E}" srcId="{FEAA5F6B-C6B9-4766-A647-D69285759371}" destId="{A40BAE85-6C15-4C39-A314-DE5CB055088F}" srcOrd="3" destOrd="0" parTransId="{74318617-F40E-4A2C-A8FA-171396B3EAA6}" sibTransId="{9FDF8951-D5A3-47E7-B633-344014E14AF0}"/>
    <dgm:cxn modelId="{C4DC729E-CFCB-453F-98A8-D8595812E316}" type="presOf" srcId="{1D823133-68FB-40D1-A0A7-C61974D4104E}" destId="{CF0175AB-0499-44CF-9864-3F9B6FF430C1}" srcOrd="1" destOrd="0" presId="urn:microsoft.com/office/officeart/2005/8/layout/gear1"/>
    <dgm:cxn modelId="{166D89DF-E1B6-4404-BB06-332BC1F91837}" type="presOf" srcId="{1D823133-68FB-40D1-A0A7-C61974D4104E}" destId="{67B6A43C-9D87-4796-86E7-C7D79612E06D}" srcOrd="2" destOrd="0" presId="urn:microsoft.com/office/officeart/2005/8/layout/gear1"/>
    <dgm:cxn modelId="{310F1EA6-30E0-42A9-B687-3A7BD6B50BD9}" type="presOf" srcId="{BB812A76-5015-4887-822B-EEABD1801CFE}" destId="{D1A941EC-98D7-4357-8315-2FBC23D5FB66}" srcOrd="2" destOrd="0" presId="urn:microsoft.com/office/officeart/2005/8/layout/gear1"/>
    <dgm:cxn modelId="{E1AFA9A0-C929-44F7-BAA8-9FEECA55BD1E}" type="presParOf" srcId="{55F24692-37D5-4F8E-A924-CCD1DE4BB2B4}" destId="{DC188A8A-C385-4BAB-9F50-D7BD6C2186BC}" srcOrd="0" destOrd="0" presId="urn:microsoft.com/office/officeart/2005/8/layout/gear1"/>
    <dgm:cxn modelId="{ED2000FA-C5DB-46C6-8C92-2250F4A780C1}" type="presParOf" srcId="{55F24692-37D5-4F8E-A924-CCD1DE4BB2B4}" destId="{E4ADDED0-41FB-4255-BF84-ADBC342334E7}" srcOrd="1" destOrd="0" presId="urn:microsoft.com/office/officeart/2005/8/layout/gear1"/>
    <dgm:cxn modelId="{D935D223-279F-480D-B67C-0B06E4331507}" type="presParOf" srcId="{55F24692-37D5-4F8E-A924-CCD1DE4BB2B4}" destId="{38253FF1-CA24-49AA-9EA7-FE34B7C063A5}" srcOrd="2" destOrd="0" presId="urn:microsoft.com/office/officeart/2005/8/layout/gear1"/>
    <dgm:cxn modelId="{4AE0E349-296E-485E-B85C-EC962088F4C4}" type="presParOf" srcId="{55F24692-37D5-4F8E-A924-CCD1DE4BB2B4}" destId="{0AD31755-DB79-42F7-A5C4-5AA0B182B204}" srcOrd="3" destOrd="0" presId="urn:microsoft.com/office/officeart/2005/8/layout/gear1"/>
    <dgm:cxn modelId="{124512A3-C1F5-49F1-8BCD-AAA686ABCC7B}" type="presParOf" srcId="{55F24692-37D5-4F8E-A924-CCD1DE4BB2B4}" destId="{CF0175AB-0499-44CF-9864-3F9B6FF430C1}" srcOrd="4" destOrd="0" presId="urn:microsoft.com/office/officeart/2005/8/layout/gear1"/>
    <dgm:cxn modelId="{BC785CD0-07C8-4EE0-8688-4A8C01A0BA9B}" type="presParOf" srcId="{55F24692-37D5-4F8E-A924-CCD1DE4BB2B4}" destId="{67B6A43C-9D87-4796-86E7-C7D79612E06D}" srcOrd="5" destOrd="0" presId="urn:microsoft.com/office/officeart/2005/8/layout/gear1"/>
    <dgm:cxn modelId="{FFAAB0A7-6B5B-401B-88AE-1AE2DD766383}" type="presParOf" srcId="{55F24692-37D5-4F8E-A924-CCD1DE4BB2B4}" destId="{C1457946-FA4F-4262-B311-3D4AFC0FFA15}" srcOrd="6" destOrd="0" presId="urn:microsoft.com/office/officeart/2005/8/layout/gear1"/>
    <dgm:cxn modelId="{077A45B7-8742-47E4-82A4-F7507D1D1282}" type="presParOf" srcId="{55F24692-37D5-4F8E-A924-CCD1DE4BB2B4}" destId="{39124585-C7BC-4C1D-A5AD-6E38067B69D5}" srcOrd="7" destOrd="0" presId="urn:microsoft.com/office/officeart/2005/8/layout/gear1"/>
    <dgm:cxn modelId="{D8E18173-41EE-4952-8D04-13D2D04DC1EC}" type="presParOf" srcId="{55F24692-37D5-4F8E-A924-CCD1DE4BB2B4}" destId="{D1A941EC-98D7-4357-8315-2FBC23D5FB66}" srcOrd="8" destOrd="0" presId="urn:microsoft.com/office/officeart/2005/8/layout/gear1"/>
    <dgm:cxn modelId="{90DA0D63-D60D-4570-8CF8-E4AB89464B27}" type="presParOf" srcId="{55F24692-37D5-4F8E-A924-CCD1DE4BB2B4}" destId="{93782F12-2A4B-48AF-95B9-89CBF75389AF}" srcOrd="9" destOrd="0" presId="urn:microsoft.com/office/officeart/2005/8/layout/gear1"/>
    <dgm:cxn modelId="{EE65512B-8C1A-48E7-9E06-809C8C45DA9C}" type="presParOf" srcId="{55F24692-37D5-4F8E-A924-CCD1DE4BB2B4}" destId="{874643C0-D90D-402A-9A11-EE146479F1C3}" srcOrd="10" destOrd="0" presId="urn:microsoft.com/office/officeart/2005/8/layout/gear1"/>
    <dgm:cxn modelId="{35EF5703-0BF0-47CA-95D3-013B2AA1F3CE}" type="presParOf" srcId="{55F24692-37D5-4F8E-A924-CCD1DE4BB2B4}" destId="{E23AF105-69BC-427B-B4D0-45E20A38A2F0}" srcOrd="11" destOrd="0" presId="urn:microsoft.com/office/officeart/2005/8/layout/gear1"/>
    <dgm:cxn modelId="{F59DC98D-4B03-4656-B603-FE1950DD7F1C}" type="presParOf" srcId="{55F24692-37D5-4F8E-A924-CCD1DE4BB2B4}" destId="{08153B63-8350-4CB9-8939-F3467A34A79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188A8A-C385-4BAB-9F50-D7BD6C2186BC}">
      <dsp:nvSpPr>
        <dsp:cNvPr id="0" name=""/>
        <dsp:cNvSpPr/>
      </dsp:nvSpPr>
      <dsp:spPr>
        <a:xfrm>
          <a:off x="2376771" y="1358663"/>
          <a:ext cx="2694463" cy="2694463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Эффективная</a:t>
          </a:r>
          <a:r>
            <a:rPr lang="ru-RU" sz="4000" b="1" kern="1200" dirty="0" smtClean="0"/>
            <a:t> </a:t>
          </a:r>
          <a:r>
            <a:rPr lang="ru-RU" sz="2800" b="1" kern="1200" dirty="0" smtClean="0"/>
            <a:t>школа</a:t>
          </a:r>
          <a:endParaRPr lang="ru-RU" sz="2800" b="1" kern="1200" dirty="0"/>
        </a:p>
      </dsp:txBody>
      <dsp:txXfrm>
        <a:off x="2918478" y="1989828"/>
        <a:ext cx="1611049" cy="1385010"/>
      </dsp:txXfrm>
    </dsp:sp>
    <dsp:sp modelId="{0AD31755-DB79-42F7-A5C4-5AA0B182B204}">
      <dsp:nvSpPr>
        <dsp:cNvPr id="0" name=""/>
        <dsp:cNvSpPr/>
      </dsp:nvSpPr>
      <dsp:spPr>
        <a:xfrm>
          <a:off x="792578" y="389013"/>
          <a:ext cx="1959610" cy="2026687"/>
        </a:xfrm>
        <a:prstGeom prst="gear6">
          <a:avLst/>
        </a:prstGeom>
        <a:solidFill>
          <a:schemeClr val="accent2">
            <a:hueOff val="-7200000"/>
            <a:satOff val="-25001"/>
            <a:lumOff val="300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ПОЗИТИВНАЯ ШКОЛЬНАЯ КУЛЬТУРА</a:t>
          </a:r>
          <a:endParaRPr lang="ru-RU" sz="1200" b="1" kern="1200" dirty="0"/>
        </a:p>
      </dsp:txBody>
      <dsp:txXfrm>
        <a:off x="1285916" y="895229"/>
        <a:ext cx="972934" cy="1014255"/>
      </dsp:txXfrm>
    </dsp:sp>
    <dsp:sp modelId="{C1457946-FA4F-4262-B311-3D4AFC0FFA15}">
      <dsp:nvSpPr>
        <dsp:cNvPr id="0" name=""/>
        <dsp:cNvSpPr/>
      </dsp:nvSpPr>
      <dsp:spPr>
        <a:xfrm rot="20700000">
          <a:off x="4799549" y="394714"/>
          <a:ext cx="2162328" cy="2174665"/>
        </a:xfrm>
        <a:prstGeom prst="gear6">
          <a:avLst/>
        </a:prstGeom>
        <a:solidFill>
          <a:schemeClr val="accent2">
            <a:hueOff val="-14400000"/>
            <a:satOff val="-50003"/>
            <a:lumOff val="600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Педагоги владеют новейшими  образовательными технологиями</a:t>
          </a:r>
          <a:endParaRPr lang="ru-RU" sz="1100" b="1" kern="1200" dirty="0"/>
        </a:p>
      </dsp:txBody>
      <dsp:txXfrm rot="-20700000">
        <a:off x="5273079" y="872413"/>
        <a:ext cx="1215267" cy="1219266"/>
      </dsp:txXfrm>
    </dsp:sp>
    <dsp:sp modelId="{874643C0-D90D-402A-9A11-EE146479F1C3}">
      <dsp:nvSpPr>
        <dsp:cNvPr id="0" name=""/>
        <dsp:cNvSpPr/>
      </dsp:nvSpPr>
      <dsp:spPr>
        <a:xfrm flipH="1">
          <a:off x="7393933" y="4830770"/>
          <a:ext cx="45732" cy="136508"/>
        </a:xfrm>
        <a:prstGeom prst="circularArrow">
          <a:avLst>
            <a:gd name="adj1" fmla="val 4688"/>
            <a:gd name="adj2" fmla="val 299029"/>
            <a:gd name="adj3" fmla="val 2530762"/>
            <a:gd name="adj4" fmla="val 15830185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3AF105-69BC-427B-B4D0-45E20A38A2F0}">
      <dsp:nvSpPr>
        <dsp:cNvPr id="0" name=""/>
        <dsp:cNvSpPr/>
      </dsp:nvSpPr>
      <dsp:spPr>
        <a:xfrm>
          <a:off x="7316002" y="4855811"/>
          <a:ext cx="201595" cy="86426"/>
        </a:xfrm>
        <a:prstGeom prst="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hueOff val="-7200000"/>
            <a:satOff val="-25001"/>
            <a:lumOff val="3000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153B63-8350-4CB9-8939-F3467A34A79A}">
      <dsp:nvSpPr>
        <dsp:cNvPr id="0" name=""/>
        <dsp:cNvSpPr/>
      </dsp:nvSpPr>
      <dsp:spPr>
        <a:xfrm rot="8398850">
          <a:off x="4615352" y="820372"/>
          <a:ext cx="96832" cy="61682"/>
        </a:xfrm>
        <a:prstGeom prst="left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hueOff val="-14400000"/>
            <a:satOff val="-50003"/>
            <a:lumOff val="6000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188A8A-C385-4BAB-9F50-D7BD6C2186BC}">
      <dsp:nvSpPr>
        <dsp:cNvPr id="0" name=""/>
        <dsp:cNvSpPr/>
      </dsp:nvSpPr>
      <dsp:spPr>
        <a:xfrm>
          <a:off x="2376771" y="1358663"/>
          <a:ext cx="2694463" cy="2694463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Эффективная</a:t>
          </a:r>
          <a:r>
            <a:rPr lang="ru-RU" sz="4000" b="1" kern="1200" dirty="0" smtClean="0"/>
            <a:t> </a:t>
          </a:r>
          <a:r>
            <a:rPr lang="ru-RU" sz="2800" b="1" kern="1200" dirty="0" smtClean="0"/>
            <a:t>школа</a:t>
          </a:r>
          <a:endParaRPr lang="ru-RU" sz="2800" b="1" kern="1200" dirty="0"/>
        </a:p>
      </dsp:txBody>
      <dsp:txXfrm>
        <a:off x="2918478" y="1989828"/>
        <a:ext cx="1611049" cy="1385010"/>
      </dsp:txXfrm>
    </dsp:sp>
    <dsp:sp modelId="{0AD31755-DB79-42F7-A5C4-5AA0B182B204}">
      <dsp:nvSpPr>
        <dsp:cNvPr id="0" name=""/>
        <dsp:cNvSpPr/>
      </dsp:nvSpPr>
      <dsp:spPr>
        <a:xfrm>
          <a:off x="792578" y="389013"/>
          <a:ext cx="1959610" cy="2026687"/>
        </a:xfrm>
        <a:prstGeom prst="gear6">
          <a:avLst/>
        </a:prstGeom>
        <a:solidFill>
          <a:srgbClr val="75FB6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FF0000"/>
              </a:solidFill>
            </a:rPr>
            <a:t>ИНДИВИДУАЛЬНОЕ СОПРОВОЖДЕНИЕ</a:t>
          </a:r>
          <a:endParaRPr lang="ru-RU" sz="1000" b="1" kern="1200" dirty="0">
            <a:solidFill>
              <a:srgbClr val="FF0000"/>
            </a:solidFill>
          </a:endParaRPr>
        </a:p>
      </dsp:txBody>
      <dsp:txXfrm>
        <a:off x="1285916" y="895229"/>
        <a:ext cx="972934" cy="1014255"/>
      </dsp:txXfrm>
    </dsp:sp>
    <dsp:sp modelId="{C1457946-FA4F-4262-B311-3D4AFC0FFA15}">
      <dsp:nvSpPr>
        <dsp:cNvPr id="0" name=""/>
        <dsp:cNvSpPr/>
      </dsp:nvSpPr>
      <dsp:spPr>
        <a:xfrm rot="20700000">
          <a:off x="4799549" y="394714"/>
          <a:ext cx="2162328" cy="2174665"/>
        </a:xfrm>
        <a:prstGeom prst="gear6">
          <a:avLst/>
        </a:prstGeom>
        <a:solidFill>
          <a:schemeClr val="accent2">
            <a:hueOff val="-14400000"/>
            <a:satOff val="-50003"/>
            <a:lumOff val="600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Педагоги владеют новейшими  образовательными технологиями</a:t>
          </a:r>
          <a:endParaRPr lang="ru-RU" sz="1100" b="1" kern="1200" dirty="0"/>
        </a:p>
      </dsp:txBody>
      <dsp:txXfrm rot="-20700000">
        <a:off x="5273079" y="872413"/>
        <a:ext cx="1215267" cy="1219266"/>
      </dsp:txXfrm>
    </dsp:sp>
    <dsp:sp modelId="{874643C0-D90D-402A-9A11-EE146479F1C3}">
      <dsp:nvSpPr>
        <dsp:cNvPr id="0" name=""/>
        <dsp:cNvSpPr/>
      </dsp:nvSpPr>
      <dsp:spPr>
        <a:xfrm flipH="1">
          <a:off x="7393933" y="4830770"/>
          <a:ext cx="45732" cy="136508"/>
        </a:xfrm>
        <a:prstGeom prst="circularArrow">
          <a:avLst>
            <a:gd name="adj1" fmla="val 4688"/>
            <a:gd name="adj2" fmla="val 299029"/>
            <a:gd name="adj3" fmla="val 2530762"/>
            <a:gd name="adj4" fmla="val 15830185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3AF105-69BC-427B-B4D0-45E20A38A2F0}">
      <dsp:nvSpPr>
        <dsp:cNvPr id="0" name=""/>
        <dsp:cNvSpPr/>
      </dsp:nvSpPr>
      <dsp:spPr>
        <a:xfrm>
          <a:off x="7316002" y="4855811"/>
          <a:ext cx="201595" cy="86426"/>
        </a:xfrm>
        <a:prstGeom prst="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hueOff val="-7200000"/>
            <a:satOff val="-25001"/>
            <a:lumOff val="3000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153B63-8350-4CB9-8939-F3467A34A79A}">
      <dsp:nvSpPr>
        <dsp:cNvPr id="0" name=""/>
        <dsp:cNvSpPr/>
      </dsp:nvSpPr>
      <dsp:spPr>
        <a:xfrm rot="8398850">
          <a:off x="4615352" y="820372"/>
          <a:ext cx="96832" cy="61682"/>
        </a:xfrm>
        <a:prstGeom prst="left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hueOff val="-14400000"/>
            <a:satOff val="-50003"/>
            <a:lumOff val="6000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11118-F4FA-4931-9784-A416C473BFF4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EA92E6-168E-41EE-A83F-1A3A3D3730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253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A92E6-168E-41EE-A83F-1A3A3D373024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idx="1"/>
          </p:nvPr>
        </p:nvSpPr>
        <p:spPr>
          <a:xfrm>
            <a:off x="685800" y="8316416"/>
            <a:ext cx="5486400" cy="14178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4977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8316416"/>
            <a:ext cx="5486400" cy="14178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A92E6-168E-41EE-A83F-1A3A3D37302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291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8316416"/>
            <a:ext cx="5486400" cy="14178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A92E6-168E-41EE-A83F-1A3A3D37302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077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8316416"/>
            <a:ext cx="5486400" cy="14178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A92E6-168E-41EE-A83F-1A3A3D37302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547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8316416"/>
            <a:ext cx="5486400" cy="14178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A92E6-168E-41EE-A83F-1A3A3D37302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283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8316416"/>
            <a:ext cx="5486400" cy="14178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A92E6-168E-41EE-A83F-1A3A3D373024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580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8316416"/>
            <a:ext cx="5486400" cy="14178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A92E6-168E-41EE-A83F-1A3A3D373024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232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8316416"/>
            <a:ext cx="5486400" cy="14178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A92E6-168E-41EE-A83F-1A3A3D373024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003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A92E6-168E-41EE-A83F-1A3A3D373024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18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DF073-286A-40BD-AEF9-8E9B2A1FCE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2E946-CAEC-497F-907C-F77D26D65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C938F-ADE9-43ED-B4DF-E4A2B6E5D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2154C-9479-4AC8-AAD3-0ECDB54E08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DF808-E8BE-44E0-87D9-196A9B03C6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0A47A-EBD3-4195-AC25-3316DC4A3E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1F493-CB4D-4244-BF01-5A3FF82304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B9D79-5251-48BF-9555-AC106C237E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DF5FD-2CDC-4EF2-BE1F-17D1B5713E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56E89-6B35-4F2C-9821-41F06A3CB4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8663C-3224-4BEC-BF3E-EB00C7D5F9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1F2ED0D8-7BBD-421E-953C-1A5F7AEE89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.mail.ru/public/B883/uG3PWhBkd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loud.mail.ru/public/gdrw/wR3XUQF5N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s://cloud.mail.ru/public/8sHz/H45fRtBv4" TargetMode="External"/><Relationship Id="rId7" Type="http://schemas.openxmlformats.org/officeDocument/2006/relationships/hyperlink" Target="https://cloud.mail.ru/public/JDJL/WuZDLNy73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loud.mail.ru/public/rZk6/txB1Vhyh5" TargetMode="External"/><Relationship Id="rId5" Type="http://schemas.openxmlformats.org/officeDocument/2006/relationships/hyperlink" Target="https://cloud.mail.ru/public/hxU3/o63NHQE44" TargetMode="External"/><Relationship Id="rId4" Type="http://schemas.openxmlformats.org/officeDocument/2006/relationships/hyperlink" Target="https://cloud.mail.ru/public/ZYEg/MAVohvoWN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cloud.mail.ru/public/zQSW/MJErYPRF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cloud.mail.ru/public/bUsV/LXGrdukfE" TargetMode="External"/><Relationship Id="rId3" Type="http://schemas.openxmlformats.org/officeDocument/2006/relationships/hyperlink" Target="https://cloud.mail.ru/public/C1Vb/wBnuGZdXP" TargetMode="External"/><Relationship Id="rId7" Type="http://schemas.openxmlformats.org/officeDocument/2006/relationships/hyperlink" Target="https://cloud.mail.ru/public/vfVq/MZm8xBnea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loud.mail.ru/public/PBUT/q9jcH6h3w" TargetMode="External"/><Relationship Id="rId5" Type="http://schemas.openxmlformats.org/officeDocument/2006/relationships/hyperlink" Target="https://cloud.mail.ru/public/tA6L/BRQXLhwzS" TargetMode="External"/><Relationship Id="rId4" Type="http://schemas.openxmlformats.org/officeDocument/2006/relationships/hyperlink" Target="https://cloud.mail.ru/public/kgcm/LkApXTaS4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.mail.ru/public/mk6U/nY9bHg8dV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.mail.ru/public/X8Hh/eoCwD5G2V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.mail.ru/public/bUsV/LXGrdukfE" TargetMode="External"/><Relationship Id="rId2" Type="http://schemas.openxmlformats.org/officeDocument/2006/relationships/hyperlink" Target="https://sknyat-shros.edu.yar.ru/shnsu/meropriyatiya_na_sayt_stranitsa_3_w842_h1191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cloud.mail.ru/public/FYdh/boD9enEvH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loud.mail.ru/public/hBaB/yT4wrY4Kq" TargetMode="External"/><Relationship Id="rId5" Type="http://schemas.openxmlformats.org/officeDocument/2006/relationships/hyperlink" Target="https://cloud.mail.ru/public/Xxs6/as5fLnRAy" TargetMode="External"/><Relationship Id="rId4" Type="http://schemas.openxmlformats.org/officeDocument/2006/relationships/hyperlink" Target="https://cloud.mail.ru/public/HZRW/fqDQcQqBq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24388" y="1499412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Этапы большого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пути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маленькой школы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10" name="Прямоугольник 8"/>
          <p:cNvSpPr>
            <a:spLocks noChangeArrowheads="1"/>
          </p:cNvSpPr>
          <p:nvPr/>
        </p:nvSpPr>
        <p:spPr bwMode="auto">
          <a:xfrm flipV="1">
            <a:off x="4559109" y="3688444"/>
            <a:ext cx="45342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8"/>
          <p:cNvSpPr>
            <a:spLocks noChangeArrowheads="1"/>
          </p:cNvSpPr>
          <p:nvPr/>
        </p:nvSpPr>
        <p:spPr bwMode="auto">
          <a:xfrm>
            <a:off x="4644008" y="5091775"/>
            <a:ext cx="46805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577" y="3933056"/>
            <a:ext cx="2527491" cy="214502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75497" y="404664"/>
            <a:ext cx="72648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FF"/>
                </a:solidFill>
                <a:latin typeface="Georgia" panose="02040502050405020303" pitchFamily="18" charset="0"/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МУНИЦИПАЛЬНОЕ ОБЩЕОБРАЗОВАТЕЛЬНОЕ УЧРЕЖДЕНИЕ                    СКНЯТИНОВСКАЯ ОСНОВНАЯ ОБЩЕОБРАЗОВАТЕЛЬНАЯ ШКОЛА</a:t>
            </a:r>
            <a:endParaRPr lang="ru-R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3131840" y="3332824"/>
            <a:ext cx="5612812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Разработчики программы:</a:t>
            </a:r>
          </a:p>
          <a:p>
            <a:pPr algn="just"/>
            <a:endParaRPr lang="ru-RU" sz="1600" i="1" dirty="0" smtClean="0"/>
          </a:p>
          <a:p>
            <a:pPr algn="just"/>
            <a:r>
              <a:rPr lang="ru-RU" sz="1600" i="1" dirty="0" smtClean="0"/>
              <a:t>Новожилова Н.М - директор школы</a:t>
            </a:r>
          </a:p>
          <a:p>
            <a:pPr algn="just"/>
            <a:r>
              <a:rPr lang="ru-RU" sz="1600" i="1" dirty="0" smtClean="0"/>
              <a:t>Бакарева С.Н. - учитель начальных классов</a:t>
            </a:r>
          </a:p>
          <a:p>
            <a:pPr algn="just"/>
            <a:r>
              <a:rPr lang="ru-RU" sz="1600" i="1" dirty="0" smtClean="0"/>
              <a:t>Воробьёва О.Ю - учитель физкультуры</a:t>
            </a:r>
          </a:p>
          <a:p>
            <a:pPr algn="just"/>
            <a:r>
              <a:rPr lang="ru-RU" sz="1600" i="1" dirty="0" smtClean="0"/>
              <a:t>Виноградова М.П. - педагог-психолог, учитель истории</a:t>
            </a:r>
          </a:p>
          <a:p>
            <a:pPr algn="just"/>
            <a:r>
              <a:rPr lang="ru-RU" sz="1600" i="1" dirty="0" smtClean="0"/>
              <a:t>Крылова Е.В. - учитель начальных классов</a:t>
            </a:r>
          </a:p>
          <a:p>
            <a:pPr algn="just"/>
            <a:r>
              <a:rPr lang="ru-RU" sz="1600" i="1" dirty="0" smtClean="0"/>
              <a:t>Хромов Е.Н. – учитель физики</a:t>
            </a:r>
          </a:p>
          <a:p>
            <a:pPr algn="just"/>
            <a:r>
              <a:rPr lang="ru-RU" sz="1600" i="1" dirty="0" smtClean="0"/>
              <a:t>Хромова Е.А. – учитель математики</a:t>
            </a:r>
          </a:p>
          <a:p>
            <a:pPr algn="just"/>
            <a:r>
              <a:rPr lang="ru-RU" sz="1600" i="1" dirty="0" smtClean="0"/>
              <a:t>Чаркина Н.В. - учитель русского языка</a:t>
            </a:r>
          </a:p>
          <a:p>
            <a:pPr algn="just"/>
            <a:endParaRPr lang="ru-RU" sz="1600" i="1" dirty="0" smtClean="0"/>
          </a:p>
          <a:p>
            <a:pPr algn="just"/>
            <a:endParaRPr lang="ru-RU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5" y="5085184"/>
            <a:ext cx="2161679" cy="1628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344816" cy="360040"/>
          </a:xfrm>
        </p:spPr>
        <p:txBody>
          <a:bodyPr/>
          <a:lstStyle/>
          <a:p>
            <a:pPr algn="l"/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Индивидуальное сопровождение обучающихся: </a:t>
            </a: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Шаг 2. Движение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400600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800" b="1" i="1" dirty="0"/>
              <a:t>Пакет учебно- методической документации</a:t>
            </a:r>
            <a:endParaRPr lang="ru-RU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800" dirty="0" smtClean="0"/>
              <a:t>           К </a:t>
            </a:r>
            <a:r>
              <a:rPr lang="ru-RU" sz="1800" dirty="0"/>
              <a:t>категории детей с трудностями в обучении относятся дети, испытывающие в силу различных биологических и социальных причин стойкие затруднения в усвоении образовательных программ при отсутствии выраженных нарушений интеллекта, отклонений в развитии. </a:t>
            </a:r>
          </a:p>
          <a:p>
            <a:pPr marL="0" indent="0" algn="just">
              <a:buNone/>
            </a:pPr>
            <a:r>
              <a:rPr lang="ru-RU" sz="1800" dirty="0" smtClean="0"/>
              <a:t>       Реализация  </a:t>
            </a:r>
            <a:r>
              <a:rPr lang="ru-RU" sz="1800" dirty="0"/>
              <a:t>модели оказания помощи обучающимся, у которых уже имеются трудности в обучении предполагает </a:t>
            </a:r>
            <a:r>
              <a:rPr lang="ru-RU" sz="1800" b="1" dirty="0"/>
              <a:t>использование трех постепенно углубляющихся этапов индивидуализации обучения, </a:t>
            </a:r>
            <a:r>
              <a:rPr lang="ru-RU" sz="1800" dirty="0"/>
              <a:t>  включающих </a:t>
            </a:r>
            <a:r>
              <a:rPr lang="ru-RU" sz="1800" dirty="0">
                <a:hlinkClick r:id="rId3"/>
              </a:rPr>
              <a:t>ряд обязательных форм организации такой работы</a:t>
            </a:r>
            <a:r>
              <a:rPr lang="ru-RU" sz="1800" dirty="0" smtClean="0"/>
              <a:t>:</a:t>
            </a:r>
          </a:p>
          <a:p>
            <a:r>
              <a:rPr lang="ru-RU" sz="1800" dirty="0"/>
              <a:t>индивидуальное планирование в рамках основных занятий (работа на уроке, занятиях по ВУД)</a:t>
            </a:r>
          </a:p>
          <a:p>
            <a:r>
              <a:rPr lang="ru-RU" sz="1800" dirty="0" smtClean="0"/>
              <a:t>дополнительные </a:t>
            </a:r>
            <a:r>
              <a:rPr lang="ru-RU" sz="1800" dirty="0"/>
              <a:t>занятия в малых группах и индивидуальные занятия.</a:t>
            </a:r>
          </a:p>
          <a:p>
            <a:r>
              <a:rPr lang="ru-RU" sz="1800" dirty="0" smtClean="0"/>
              <a:t>психологическая </a:t>
            </a:r>
            <a:r>
              <a:rPr lang="ru-RU" sz="1800" dirty="0"/>
              <a:t>коррекция выявленных психологических дефицитов.</a:t>
            </a:r>
          </a:p>
          <a:p>
            <a:pPr marL="0" indent="0" algn="just">
              <a:buNone/>
            </a:pPr>
            <a:endParaRPr lang="ru-RU" sz="1800" dirty="0" smtClean="0"/>
          </a:p>
          <a:p>
            <a:pPr marL="0" lvl="0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46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5" y="5085184"/>
            <a:ext cx="2161679" cy="1628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272808" cy="360040"/>
          </a:xfrm>
        </p:spPr>
        <p:txBody>
          <a:bodyPr/>
          <a:lstStyle/>
          <a:p>
            <a:pPr algn="l"/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Индивидуальное сопровождение обучающихся: </a:t>
            </a: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Шаг 2. Движение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400600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800" b="1" i="1" dirty="0"/>
              <a:t>Пакет учебно- методической </a:t>
            </a:r>
            <a:r>
              <a:rPr lang="ru-RU" sz="1800" b="1" i="1" dirty="0" smtClean="0"/>
              <a:t>документации</a:t>
            </a:r>
          </a:p>
          <a:p>
            <a:r>
              <a:rPr lang="ru-RU" sz="1800" dirty="0"/>
              <a:t> </a:t>
            </a:r>
            <a:r>
              <a:rPr lang="ru-RU" sz="1600" b="1" dirty="0"/>
              <a:t>На первом этапе индивидуализации обучения</a:t>
            </a:r>
            <a:r>
              <a:rPr lang="ru-RU" sz="1600" dirty="0"/>
              <a:t> учитель планирует индивидуальную работу с обучающимися, испытывающими трудности в обучении на каждом этапе урока. Эта работа осуществляется в рамках действующего расписания уроков, не требует внесения изменений. Она возможна благодаря малой наполняемости классов (от 2 до 4 человек), отсутствию спаренных уроков в основной школе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endParaRPr lang="ru-RU" sz="1600" dirty="0"/>
          </a:p>
          <a:p>
            <a:r>
              <a:rPr lang="ru-RU" sz="1600" b="1" dirty="0"/>
              <a:t>На втором этапе индивидуализации обучения </a:t>
            </a:r>
            <a:r>
              <a:rPr lang="ru-RU" sz="1600" dirty="0"/>
              <a:t>опираясь на </a:t>
            </a:r>
            <a:r>
              <a:rPr lang="ru-RU" sz="1600" dirty="0">
                <a:hlinkClick r:id="rId4"/>
              </a:rPr>
              <a:t>листы индивидуальных достижений,  </a:t>
            </a:r>
            <a:r>
              <a:rPr lang="ru-RU" sz="1600" dirty="0" smtClean="0">
                <a:hlinkClick r:id="rId4"/>
              </a:rPr>
              <a:t>индивидуальные карты развития ребёнка </a:t>
            </a:r>
            <a:r>
              <a:rPr lang="ru-RU" sz="1600" dirty="0" smtClean="0"/>
              <a:t> </a:t>
            </a:r>
            <a:r>
              <a:rPr lang="ru-RU" sz="1600" dirty="0"/>
              <a:t>учителя- предметники проводят дополнительные занятия с учащимися по ликвидации выявленных пробелов в знаниях. Данная работа проводится по </a:t>
            </a:r>
            <a:r>
              <a:rPr lang="ru-RU" sz="1600" dirty="0" smtClean="0"/>
              <a:t>расписанию </a:t>
            </a:r>
            <a:r>
              <a:rPr lang="ru-RU" sz="1600" dirty="0"/>
              <a:t>консультационных дней, обучающиеся могут просто прийти и получить консультацию или по договоренности с </a:t>
            </a:r>
            <a:r>
              <a:rPr lang="ru-RU" sz="1600" dirty="0" smtClean="0"/>
              <a:t>учителем . </a:t>
            </a:r>
            <a:endParaRPr lang="ru-RU" sz="1600" dirty="0"/>
          </a:p>
          <a:p>
            <a:pPr marL="0" indent="0">
              <a:buNone/>
            </a:pP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58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5" y="5085184"/>
            <a:ext cx="2161679" cy="1628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129510" cy="360040"/>
          </a:xfrm>
        </p:spPr>
        <p:txBody>
          <a:bodyPr/>
          <a:lstStyle/>
          <a:p>
            <a:pPr algn="l"/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Индивидуальное сопровождение обучающихся: </a:t>
            </a: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Шаг 2. Движение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400600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800" b="1" i="1" dirty="0"/>
              <a:t>Пакет учебно- методической </a:t>
            </a:r>
            <a:r>
              <a:rPr lang="ru-RU" sz="1800" b="1" i="1" dirty="0" smtClean="0"/>
              <a:t>документации</a:t>
            </a:r>
          </a:p>
          <a:p>
            <a:pPr marL="0" indent="0">
              <a:buNone/>
            </a:pPr>
            <a:endParaRPr lang="ru-RU" sz="1800" b="1" i="1" dirty="0" smtClean="0"/>
          </a:p>
          <a:p>
            <a:pPr marL="0" indent="0" algn="just">
              <a:buNone/>
            </a:pPr>
            <a:r>
              <a:rPr lang="ru-RU" sz="1600" b="1" dirty="0" smtClean="0"/>
              <a:t> </a:t>
            </a:r>
            <a:r>
              <a:rPr lang="ru-RU" sz="2400" b="1" dirty="0" smtClean="0"/>
              <a:t>На </a:t>
            </a:r>
            <a:r>
              <a:rPr lang="ru-RU" sz="2400" b="1" dirty="0"/>
              <a:t>третьем этапе индивидуализация обучения </a:t>
            </a:r>
            <a:r>
              <a:rPr lang="ru-RU" sz="2400" dirty="0"/>
              <a:t>предполагает совместную работу классного руководителя и педагога-психолога по организации занятий с целью корректировки выявленных психологических дефицитов. Она осуществляется по расписанию ИКЗ для группы детей с </a:t>
            </a:r>
            <a:r>
              <a:rPr lang="ru-RU" sz="2400" dirty="0" smtClean="0"/>
              <a:t>ОВЗ, по </a:t>
            </a:r>
            <a:r>
              <a:rPr lang="ru-RU" sz="2400" dirty="0"/>
              <a:t>гибкому «Расписанию по требованию</a:t>
            </a:r>
            <a:r>
              <a:rPr lang="ru-RU" sz="2400" dirty="0" smtClean="0"/>
              <a:t>», проводимому по пятницам  </a:t>
            </a:r>
            <a:r>
              <a:rPr lang="ru-RU" sz="2400" dirty="0"/>
              <a:t>«</a:t>
            </a:r>
            <a:r>
              <a:rPr lang="ru-RU" sz="2400" dirty="0" smtClean="0"/>
              <a:t>Дню </a:t>
            </a:r>
            <a:r>
              <a:rPr lang="ru-RU" sz="2400" dirty="0"/>
              <a:t>открытых дверей» кабинета </a:t>
            </a:r>
            <a:r>
              <a:rPr lang="ru-RU" sz="2400" dirty="0" smtClean="0"/>
              <a:t>педагога-психолога".</a:t>
            </a:r>
            <a:r>
              <a:rPr lang="ru-RU" sz="2400" b="1" dirty="0" smtClean="0"/>
              <a:t>  </a:t>
            </a:r>
            <a:endParaRPr lang="ru-RU" sz="2400" dirty="0"/>
          </a:p>
          <a:p>
            <a:pPr marL="0" indent="0" algn="just">
              <a:buNone/>
            </a:pPr>
            <a:r>
              <a:rPr lang="ru-RU" sz="1600" b="1" dirty="0" smtClean="0"/>
              <a:t>  </a:t>
            </a:r>
            <a:endParaRPr lang="ru-RU" sz="16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01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416824" cy="360040"/>
          </a:xfrm>
        </p:spPr>
        <p:txBody>
          <a:bodyPr/>
          <a:lstStyle/>
          <a:p>
            <a:pPr algn="l"/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Индивидуальное сопровождение обучающихся: </a:t>
            </a: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Шаг 2. Движение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496944" cy="5400600"/>
          </a:xfrm>
        </p:spPr>
        <p:txBody>
          <a:bodyPr/>
          <a:lstStyle/>
          <a:p>
            <a:pPr marL="0" indent="0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3. Оценочные процедуры и средства</a:t>
            </a:r>
          </a:p>
          <a:p>
            <a:pPr marL="0" indent="0">
              <a:buNone/>
            </a:pPr>
            <a:r>
              <a:rPr lang="ru-RU" sz="1600" dirty="0" smtClean="0"/>
              <a:t>   </a:t>
            </a:r>
            <a:r>
              <a:rPr lang="ru-RU" sz="2000" dirty="0" smtClean="0"/>
              <a:t>Данная </a:t>
            </a:r>
            <a:r>
              <a:rPr lang="ru-RU" sz="2000" dirty="0"/>
              <a:t>информация представлена в Разделе 6 Программы перехода в эффективный режим работы </a:t>
            </a:r>
            <a:r>
              <a:rPr lang="ru-RU" sz="2000" dirty="0">
                <a:hlinkClick r:id="rId3"/>
              </a:rPr>
              <a:t>«Оценочный раздел» </a:t>
            </a:r>
            <a:endParaRPr lang="ru-RU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000" dirty="0" smtClean="0"/>
              <a:t>  Дополнительно учителями-предметниками </a:t>
            </a:r>
            <a:r>
              <a:rPr lang="ru-RU" sz="2000" dirty="0"/>
              <a:t>были разработаны и ведутся:</a:t>
            </a:r>
          </a:p>
          <a:p>
            <a:r>
              <a:rPr lang="ru-RU" sz="2000" dirty="0" smtClean="0"/>
              <a:t> </a:t>
            </a:r>
            <a:r>
              <a:rPr lang="ru-RU" sz="2000" dirty="0">
                <a:hlinkClick r:id="rId4"/>
              </a:rPr>
              <a:t>Листы достижений предметных результатов обучающимися  на каждом уроке</a:t>
            </a:r>
            <a:r>
              <a:rPr lang="ru-RU" sz="2000" dirty="0"/>
              <a:t> </a:t>
            </a:r>
          </a:p>
          <a:p>
            <a:r>
              <a:rPr lang="ru-RU" sz="2000" dirty="0" smtClean="0"/>
              <a:t> </a:t>
            </a:r>
            <a:r>
              <a:rPr lang="ru-RU" sz="2000" dirty="0">
                <a:hlinkClick r:id="rId5"/>
              </a:rPr>
              <a:t>Дидактические материалы для систематизации знаний и  выявления пробелов в знаниях по темам </a:t>
            </a:r>
            <a:endParaRPr lang="ru-RU" sz="2000" dirty="0"/>
          </a:p>
          <a:p>
            <a:r>
              <a:rPr lang="ru-RU" sz="2000" dirty="0" smtClean="0"/>
              <a:t> </a:t>
            </a:r>
            <a:r>
              <a:rPr lang="ru-RU" sz="2000" dirty="0"/>
              <a:t>Индивидуальные карты достижений учащегося по предмету </a:t>
            </a:r>
            <a:r>
              <a:rPr lang="ru-RU" sz="2000" dirty="0" smtClean="0"/>
              <a:t>  (</a:t>
            </a:r>
            <a:r>
              <a:rPr lang="ru-RU" sz="2000" dirty="0" smtClean="0">
                <a:hlinkClick r:id="rId6"/>
              </a:rPr>
              <a:t>история</a:t>
            </a:r>
            <a:r>
              <a:rPr lang="ru-RU" sz="2000" dirty="0">
                <a:hlinkClick r:id="rId6"/>
              </a:rPr>
              <a:t>,</a:t>
            </a:r>
            <a:r>
              <a:rPr lang="ru-RU" sz="2000" dirty="0"/>
              <a:t> </a:t>
            </a:r>
            <a:r>
              <a:rPr lang="ru-RU" sz="2000" dirty="0">
                <a:hlinkClick r:id="rId7"/>
              </a:rPr>
              <a:t>математика</a:t>
            </a:r>
            <a:r>
              <a:rPr lang="ru-RU" sz="2000" dirty="0"/>
              <a:t>)</a:t>
            </a:r>
          </a:p>
          <a:p>
            <a:pPr marL="0" indent="0">
              <a:buNone/>
            </a:pPr>
            <a:endParaRPr lang="ru-RU" sz="1600" b="1" i="1" dirty="0" smtClean="0"/>
          </a:p>
          <a:p>
            <a:pPr marL="0" indent="0">
              <a:buNone/>
            </a:pPr>
            <a:r>
              <a:rPr lang="ru-RU" sz="1600" b="1" dirty="0" smtClean="0"/>
              <a:t> </a:t>
            </a: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941168"/>
            <a:ext cx="2217440" cy="166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64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344816" cy="360040"/>
          </a:xfrm>
        </p:spPr>
        <p:txBody>
          <a:bodyPr/>
          <a:lstStyle/>
          <a:p>
            <a:pPr algn="l"/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Индивидуальное сопровождение обучающихся: </a:t>
            </a: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Шаг 2. Движение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496944" cy="5400600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 Оценочные процедуры и средства</a:t>
            </a:r>
          </a:p>
          <a:p>
            <a:r>
              <a:rPr lang="ru-RU" sz="2000" dirty="0" smtClean="0">
                <a:hlinkClick r:id="rId2"/>
              </a:rPr>
              <a:t>Проведен </a:t>
            </a:r>
            <a:r>
              <a:rPr lang="ru-RU" sz="2000" dirty="0">
                <a:hlinkClick r:id="rId2"/>
              </a:rPr>
              <a:t>мониторинг выявления учащихся с высокими рисками </a:t>
            </a:r>
            <a:r>
              <a:rPr lang="ru-RU" sz="2000" dirty="0" err="1">
                <a:hlinkClick r:id="rId2"/>
              </a:rPr>
              <a:t>неуспешности</a:t>
            </a:r>
            <a:r>
              <a:rPr lang="ru-RU" sz="2000" dirty="0">
                <a:hlinkClick r:id="rId2"/>
              </a:rPr>
              <a:t> в </a:t>
            </a:r>
            <a:r>
              <a:rPr lang="ru-RU" sz="2000" dirty="0" smtClean="0">
                <a:hlinkClick r:id="rId2"/>
              </a:rPr>
              <a:t>обучении</a:t>
            </a:r>
            <a:endParaRPr lang="ru-RU" sz="2000" dirty="0"/>
          </a:p>
          <a:p>
            <a:r>
              <a:rPr lang="ru-RU" sz="2000" dirty="0"/>
              <a:t>Заседание рабочей группы по реализации проекта проводятся не реже 1 раза в месяц.</a:t>
            </a:r>
          </a:p>
          <a:p>
            <a:r>
              <a:rPr lang="ru-RU" sz="2000" dirty="0"/>
              <a:t>Не менее одного раза в четверть проводится совещание при директоре по  оценке текущей ситуации. </a:t>
            </a:r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 algn="just">
              <a:buNone/>
            </a:pPr>
            <a:r>
              <a:rPr lang="ru-RU" sz="2000" dirty="0" smtClean="0"/>
              <a:t>    Главное для нас – это динамика образовательных результатов каждого обучающегося </a:t>
            </a:r>
            <a:r>
              <a:rPr lang="ru-RU" sz="2000" dirty="0"/>
              <a:t>относительно самого </a:t>
            </a:r>
            <a:r>
              <a:rPr lang="ru-RU" sz="2000" dirty="0" smtClean="0"/>
              <a:t>себя, личностный рост. </a:t>
            </a:r>
            <a:r>
              <a:rPr lang="ru-RU" sz="2000" dirty="0"/>
              <a:t>И</a:t>
            </a:r>
            <a:r>
              <a:rPr lang="ru-RU" sz="2000" dirty="0" smtClean="0"/>
              <a:t>менно </a:t>
            </a:r>
            <a:r>
              <a:rPr lang="ru-RU" sz="2000" dirty="0"/>
              <a:t>этого мы пытаемся добиться, имея в контингенте большинство обучающихся со слабыми способностями, испытывающими трудности в </a:t>
            </a:r>
            <a:r>
              <a:rPr lang="ru-RU" sz="2000" dirty="0" smtClean="0"/>
              <a:t>обучении</a:t>
            </a:r>
            <a:r>
              <a:rPr lang="ru-RU" sz="2000" dirty="0"/>
              <a:t>.</a:t>
            </a:r>
          </a:p>
          <a:p>
            <a:pPr marL="0" indent="0">
              <a:buNone/>
            </a:pPr>
            <a:endParaRPr lang="ru-RU" sz="2000" b="1" i="1" dirty="0" smtClean="0"/>
          </a:p>
          <a:p>
            <a:pPr marL="0" indent="0">
              <a:buNone/>
            </a:pPr>
            <a:r>
              <a:rPr lang="ru-RU" sz="1600" b="1" dirty="0" smtClean="0"/>
              <a:t> </a:t>
            </a: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5183814"/>
            <a:ext cx="1944216" cy="145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16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221088"/>
            <a:ext cx="2649488" cy="19871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344816" cy="360040"/>
          </a:xfrm>
        </p:spPr>
        <p:txBody>
          <a:bodyPr/>
          <a:lstStyle/>
          <a:p>
            <a:pPr algn="l"/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Индивидуальное сопровождение обучающихся: </a:t>
            </a: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Шаг 2. Движение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496944" cy="5400600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4. Методические материалы и разработки занятий</a:t>
            </a:r>
          </a:p>
          <a:p>
            <a:pPr marL="0" indent="0">
              <a:buNone/>
            </a:pPr>
            <a:r>
              <a:rPr lang="ru-RU" sz="1600" b="1" dirty="0" smtClean="0"/>
              <a:t>   </a:t>
            </a:r>
            <a:r>
              <a:rPr lang="ru-RU" sz="1600" dirty="0"/>
              <a:t>Проектируя и планируя будущий урок, учитель должен чётко себе представлять, на каком из его этапов какая работа будет проведена с учениками, испытывающими трудности в освоении ОП и неуспевающими школьниками, какая помощь им будет оказана, а после его окончания (во время самоанализа урока) анализировать свои действия с точки зрения того, в какой мере они способствовали продвижению неуспевающих школьников. В зависимости от этапа её формирования работу педагога на уроке можно условно разделить на два уровня: </a:t>
            </a:r>
          </a:p>
          <a:p>
            <a:r>
              <a:rPr lang="ru-RU" sz="1600" dirty="0"/>
              <a:t>1) </a:t>
            </a:r>
            <a:r>
              <a:rPr lang="ru-RU" sz="1600" dirty="0">
                <a:hlinkClick r:id="rId3"/>
              </a:rPr>
              <a:t>работа, направленная на профилактику неуспеваемости  </a:t>
            </a:r>
            <a:endParaRPr lang="ru-RU" sz="1600" dirty="0" smtClean="0"/>
          </a:p>
          <a:p>
            <a:r>
              <a:rPr lang="ru-RU" sz="1600" dirty="0" smtClean="0"/>
              <a:t>2) работа, собственно по оказанию помощи ученикам, испытывающим трудности в освоении ОП и неуспевающему ученику на уроке   </a:t>
            </a:r>
          </a:p>
          <a:p>
            <a:pPr marL="0" indent="0">
              <a:buNone/>
            </a:pPr>
            <a:r>
              <a:rPr lang="ru-RU" sz="1600" dirty="0" smtClean="0"/>
              <a:t>   Некоторые приёмы </a:t>
            </a:r>
            <a:r>
              <a:rPr lang="ru-RU" sz="1600" dirty="0"/>
              <a:t>работы учителей по профилактике неуспеваемости на различных этапах </a:t>
            </a:r>
            <a:r>
              <a:rPr lang="ru-RU" sz="1600" dirty="0" smtClean="0"/>
              <a:t>урока:</a:t>
            </a:r>
          </a:p>
          <a:p>
            <a:pPr marL="0" indent="0">
              <a:buNone/>
            </a:pPr>
            <a:r>
              <a:rPr lang="ru-RU" sz="1600" dirty="0"/>
              <a:t> </a:t>
            </a:r>
            <a:r>
              <a:rPr lang="ru-RU" sz="1600" dirty="0" smtClean="0"/>
              <a:t>      </a:t>
            </a:r>
            <a:r>
              <a:rPr lang="ru-RU" sz="1600" dirty="0" smtClean="0">
                <a:hlinkClick r:id="rId4"/>
              </a:rPr>
              <a:t>Груздова М.П. история</a:t>
            </a:r>
            <a:r>
              <a:rPr lang="ru-RU" sz="1600" dirty="0">
                <a:hlinkClick r:id="rId4"/>
              </a:rPr>
              <a:t> </a:t>
            </a:r>
            <a:r>
              <a:rPr lang="ru-RU" sz="1600" dirty="0" smtClean="0">
                <a:hlinkClick r:id="rId4"/>
              </a:rPr>
              <a:t>6  класс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/>
              <a:t> </a:t>
            </a:r>
            <a:r>
              <a:rPr lang="ru-RU" sz="1600" dirty="0" smtClean="0"/>
              <a:t>      Чаркина Н.В. Русский язык  </a:t>
            </a:r>
            <a:r>
              <a:rPr lang="ru-RU" sz="1600" dirty="0" smtClean="0">
                <a:hlinkClick r:id="rId5"/>
              </a:rPr>
              <a:t>Урок-сказка 6 класс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/>
              <a:t> </a:t>
            </a:r>
            <a:r>
              <a:rPr lang="ru-RU" sz="1600" dirty="0" smtClean="0"/>
              <a:t>                             Русский язык </a:t>
            </a:r>
            <a:r>
              <a:rPr lang="ru-RU" sz="1600" dirty="0" smtClean="0">
                <a:hlinkClick r:id="rId6"/>
              </a:rPr>
              <a:t>Урок «Без лица»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/>
              <a:t> </a:t>
            </a:r>
            <a:r>
              <a:rPr lang="ru-RU" sz="1600" dirty="0" smtClean="0"/>
              <a:t>       Хромов Е.Н. </a:t>
            </a:r>
            <a:r>
              <a:rPr lang="ru-RU" sz="1600" dirty="0" smtClean="0">
                <a:hlinkClick r:id="rId7"/>
              </a:rPr>
              <a:t>Задания на формирование функциональной грамотности  8 класс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   Основа</a:t>
            </a:r>
            <a:r>
              <a:rPr lang="ru-RU" sz="1600" dirty="0"/>
              <a:t>: активные методы обучения, </a:t>
            </a:r>
            <a:r>
              <a:rPr lang="ru-RU" sz="1600" dirty="0" err="1"/>
              <a:t>деятельностный</a:t>
            </a:r>
            <a:r>
              <a:rPr lang="ru-RU" sz="1600" dirty="0"/>
              <a:t> подход. </a:t>
            </a:r>
          </a:p>
          <a:p>
            <a:pPr marL="0" indent="0">
              <a:buNone/>
            </a:pPr>
            <a:r>
              <a:rPr lang="ru-RU" sz="1600" dirty="0" smtClean="0"/>
              <a:t> Продолжает </a:t>
            </a:r>
            <a:r>
              <a:rPr lang="ru-RU" sz="1600" dirty="0"/>
              <a:t>пополняться </a:t>
            </a:r>
            <a:r>
              <a:rPr lang="ru-RU" sz="1600" dirty="0" smtClean="0"/>
              <a:t>методическая копилка </a:t>
            </a:r>
            <a:r>
              <a:rPr lang="ru-RU" sz="1600" dirty="0" smtClean="0">
                <a:hlinkClick r:id="rId8"/>
              </a:rPr>
              <a:t>«Учительские </a:t>
            </a:r>
            <a:r>
              <a:rPr lang="ru-RU" sz="1600" dirty="0" err="1">
                <a:hlinkClick r:id="rId8"/>
              </a:rPr>
              <a:t>фишечки</a:t>
            </a:r>
            <a:r>
              <a:rPr lang="ru-RU" sz="1600" dirty="0">
                <a:hlinkClick r:id="rId8"/>
              </a:rPr>
              <a:t>» </a:t>
            </a:r>
            <a:endParaRPr lang="ru-RU" sz="1600" dirty="0"/>
          </a:p>
          <a:p>
            <a:pPr marL="0" indent="0">
              <a:buNone/>
            </a:pP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61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2" y="-242887"/>
            <a:ext cx="8280151" cy="1223962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Поддержка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профессионального развития педагогов</a:t>
            </a:r>
            <a:endParaRPr lang="ru-RU" altLang="ru-RU" sz="2400" b="1" i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981075"/>
            <a:ext cx="8642350" cy="568801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altLang="ru-RU" dirty="0" smtClean="0"/>
          </a:p>
        </p:txBody>
      </p:sp>
      <p:sp>
        <p:nvSpPr>
          <p:cNvPr id="43012" name="Oval 4"/>
          <p:cNvSpPr>
            <a:spLocks noChangeArrowheads="1"/>
          </p:cNvSpPr>
          <p:nvPr/>
        </p:nvSpPr>
        <p:spPr bwMode="auto">
          <a:xfrm>
            <a:off x="3635375" y="1844675"/>
            <a:ext cx="1943100" cy="172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Garamond" panose="02020404030301010803" pitchFamily="18" charset="0"/>
              </a:rPr>
              <a:t>ПЕДАГОГ</a:t>
            </a:r>
          </a:p>
        </p:txBody>
      </p:sp>
      <p:sp>
        <p:nvSpPr>
          <p:cNvPr id="43014" name="Oval 6"/>
          <p:cNvSpPr>
            <a:spLocks noChangeArrowheads="1"/>
          </p:cNvSpPr>
          <p:nvPr/>
        </p:nvSpPr>
        <p:spPr bwMode="auto">
          <a:xfrm rot="1461244">
            <a:off x="622001" y="1092559"/>
            <a:ext cx="3240088" cy="2160588"/>
          </a:xfrm>
          <a:prstGeom prst="ellipse">
            <a:avLst/>
          </a:prstGeom>
          <a:solidFill>
            <a:srgbClr val="EEFCF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Выявление профессиональных </a:t>
            </a:r>
          </a:p>
          <a:p>
            <a:pPr algn="ctr" eaLnBrk="1" hangingPunct="1"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дефицитов</a:t>
            </a:r>
          </a:p>
          <a:p>
            <a:pPr algn="ctr" eaLnBrk="1" hangingPunct="1"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Индивидуальный план ПК</a:t>
            </a:r>
          </a:p>
          <a:p>
            <a:pPr algn="ctr" eaLnBrk="1" hangingPunct="1">
              <a:defRPr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5" name="Oval 7"/>
          <p:cNvSpPr>
            <a:spLocks noChangeArrowheads="1"/>
          </p:cNvSpPr>
          <p:nvPr/>
        </p:nvSpPr>
        <p:spPr bwMode="auto">
          <a:xfrm rot="-1728896">
            <a:off x="5413375" y="1047750"/>
            <a:ext cx="3240088" cy="223202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800" dirty="0" smtClean="0"/>
              <a:t> Работа в творческих группах</a:t>
            </a:r>
            <a:endParaRPr lang="ru-RU" sz="1800" dirty="0"/>
          </a:p>
        </p:txBody>
      </p:sp>
      <p:sp>
        <p:nvSpPr>
          <p:cNvPr id="43016" name="Oval 8"/>
          <p:cNvSpPr>
            <a:spLocks noChangeArrowheads="1"/>
          </p:cNvSpPr>
          <p:nvPr/>
        </p:nvSpPr>
        <p:spPr bwMode="auto">
          <a:xfrm>
            <a:off x="2700338" y="3500438"/>
            <a:ext cx="3744912" cy="216058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Трансляция опыта «Индивидуальное </a:t>
            </a:r>
          </a:p>
          <a:p>
            <a:pPr algn="ctr" eaLnBrk="1" hangingPunct="1"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сопровождение обучающихся»</a:t>
            </a:r>
          </a:p>
        </p:txBody>
      </p:sp>
    </p:spTree>
    <p:extLst>
      <p:ext uri="{BB962C8B-B14F-4D97-AF65-F5344CB8AC3E}">
        <p14:creationId xmlns:p14="http://schemas.microsoft.com/office/powerpoint/2010/main" val="130787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5" y="5085184"/>
            <a:ext cx="2161679" cy="1628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344816" cy="360040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Поддержка профессионального развития педагогов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4006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Все педагоги школы дважды прошли  исследование профессиональных дефицитов педагогов в программе </a:t>
            </a:r>
            <a:r>
              <a:rPr lang="en-US" sz="1900" b="1" dirty="0">
                <a:latin typeface="Times New Roman" pitchFamily="18" charset="0"/>
                <a:cs typeface="Times New Roman" pitchFamily="18" charset="0"/>
              </a:rPr>
              <a:t>testing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900" b="1" dirty="0" err="1">
                <a:latin typeface="Times New Roman" pitchFamily="18" charset="0"/>
                <a:cs typeface="Times New Roman" pitchFamily="18" charset="0"/>
              </a:rPr>
              <a:t>iro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900" b="1" dirty="0" err="1">
                <a:latin typeface="Times New Roman" pitchFamily="18" charset="0"/>
                <a:cs typeface="Times New Roman" pitchFamily="18" charset="0"/>
              </a:rPr>
              <a:t>yar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9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9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Общий 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тест для руководителей и педагогов организаций по оценке профессиональных компетенций, с последующим анализом полученных данных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Проведено МО на тему «Целеполагание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0" indent="0">
              <a:buNone/>
            </a:pPr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Индивидуальный 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план ПК каждого педагога с учетом результатов тестирования, выявленных профессиональных дефицитов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Проведен 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месячник открытых уроков с использованием «западающих» технологических компетенций. </a:t>
            </a:r>
          </a:p>
        </p:txBody>
      </p:sp>
    </p:spTree>
    <p:extLst>
      <p:ext uri="{BB962C8B-B14F-4D97-AF65-F5344CB8AC3E}">
        <p14:creationId xmlns:p14="http://schemas.microsoft.com/office/powerpoint/2010/main" val="79044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5" y="5085184"/>
            <a:ext cx="2161679" cy="1628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568952" cy="360040"/>
          </a:xfrm>
        </p:spPr>
        <p:txBody>
          <a:bodyPr/>
          <a:lstStyle/>
          <a:p>
            <a:pPr algn="l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Внедрение педагогической стратегии «Смысловое чтение»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400600"/>
          </a:xfrm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ru-RU" sz="1800" dirty="0" smtClean="0"/>
              <a:t>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Определена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единая методическая тема на основе выбранной педагогической стратегии «Смысловое чтение». В соответствии с данной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темой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скорректировнны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методические темы учителей. 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Разработаны курсы ВУД «Смысловое чтение», «Читаем, думаем, размышляем», «Функциональная грамотность»</a:t>
            </a:r>
          </a:p>
          <a:p>
            <a:pPr marL="0" indent="0">
              <a:buNone/>
              <a:defRPr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Создаётся методическая  копилка 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приемов обучения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чтению</a:t>
            </a:r>
          </a:p>
          <a:p>
            <a:pPr marL="0" indent="0">
              <a:buNone/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В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рабочих программах по всем общеобразовательным предметам отражена деятельность по обучению чтению и повышению читательской компетентности.</a:t>
            </a:r>
          </a:p>
          <a:p>
            <a:pPr marL="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42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81367" y="267493"/>
            <a:ext cx="8229600" cy="561975"/>
          </a:xfrm>
        </p:spPr>
        <p:txBody>
          <a:bodyPr/>
          <a:lstStyle/>
          <a:p>
            <a:pPr algn="l"/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ШНСУ – победа или поражение?</a:t>
            </a: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827088" y="1125538"/>
          <a:ext cx="7416800" cy="4899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1508" name="Группа 13"/>
          <p:cNvGrpSpPr>
            <a:grpSpLocks/>
          </p:cNvGrpSpPr>
          <p:nvPr/>
        </p:nvGrpSpPr>
        <p:grpSpPr bwMode="auto">
          <a:xfrm>
            <a:off x="684213" y="549275"/>
            <a:ext cx="7583487" cy="5183188"/>
            <a:chOff x="804721" y="332656"/>
            <a:chExt cx="7583700" cy="5184576"/>
          </a:xfrm>
        </p:grpSpPr>
        <p:sp>
          <p:nvSpPr>
            <p:cNvPr id="8" name="Полилиния 7"/>
            <p:cNvSpPr/>
            <p:nvPr/>
          </p:nvSpPr>
          <p:spPr>
            <a:xfrm>
              <a:off x="5700709" y="3789569"/>
              <a:ext cx="1778050" cy="1727663"/>
            </a:xfrm>
            <a:custGeom>
              <a:avLst/>
              <a:gdLst>
                <a:gd name="connsiteX0" fmla="*/ 1186610 w 1671741"/>
                <a:gd name="connsiteY0" fmla="*/ 272072 h 1746189"/>
                <a:gd name="connsiteX1" fmla="*/ 1319521 w 1671741"/>
                <a:gd name="connsiteY1" fmla="*/ 166476 h 1746189"/>
                <a:gd name="connsiteX2" fmla="*/ 1424435 w 1671741"/>
                <a:gd name="connsiteY2" fmla="*/ 259410 h 1746189"/>
                <a:gd name="connsiteX3" fmla="*/ 1335648 w 1671741"/>
                <a:gd name="connsiteY3" fmla="*/ 404091 h 1746189"/>
                <a:gd name="connsiteX4" fmla="*/ 1470511 w 1671741"/>
                <a:gd name="connsiteY4" fmla="*/ 650685 h 1746189"/>
                <a:gd name="connsiteX5" fmla="*/ 1640256 w 1671741"/>
                <a:gd name="connsiteY5" fmla="*/ 652215 h 1746189"/>
                <a:gd name="connsiteX6" fmla="*/ 1664329 w 1671741"/>
                <a:gd name="connsiteY6" fmla="*/ 796340 h 1746189"/>
                <a:gd name="connsiteX7" fmla="*/ 1504295 w 1671741"/>
                <a:gd name="connsiteY7" fmla="*/ 852951 h 1746189"/>
                <a:gd name="connsiteX8" fmla="*/ 1457457 w 1671741"/>
                <a:gd name="connsiteY8" fmla="*/ 1133366 h 1746189"/>
                <a:gd name="connsiteX9" fmla="*/ 1589987 w 1671741"/>
                <a:gd name="connsiteY9" fmla="*/ 1239440 h 1746189"/>
                <a:gd name="connsiteX10" fmla="*/ 1520993 w 1671741"/>
                <a:gd name="connsiteY10" fmla="*/ 1365592 h 1746189"/>
                <a:gd name="connsiteX11" fmla="*/ 1360179 w 1671741"/>
                <a:gd name="connsiteY11" fmla="*/ 1311234 h 1746189"/>
                <a:gd name="connsiteX12" fmla="*/ 1153556 w 1671741"/>
                <a:gd name="connsiteY12" fmla="*/ 1494263 h 1746189"/>
                <a:gd name="connsiteX13" fmla="*/ 1186004 w 1671741"/>
                <a:gd name="connsiteY13" fmla="*/ 1660886 h 1746189"/>
                <a:gd name="connsiteX14" fmla="*/ 1058205 w 1671741"/>
                <a:gd name="connsiteY14" fmla="*/ 1709990 h 1746189"/>
                <a:gd name="connsiteX15" fmla="*/ 970734 w 1671741"/>
                <a:gd name="connsiteY15" fmla="*/ 1564509 h 1746189"/>
                <a:gd name="connsiteX16" fmla="*/ 701007 w 1671741"/>
                <a:gd name="connsiteY16" fmla="*/ 1564509 h 1746189"/>
                <a:gd name="connsiteX17" fmla="*/ 613536 w 1671741"/>
                <a:gd name="connsiteY17" fmla="*/ 1709990 h 1746189"/>
                <a:gd name="connsiteX18" fmla="*/ 485737 w 1671741"/>
                <a:gd name="connsiteY18" fmla="*/ 1660886 h 1746189"/>
                <a:gd name="connsiteX19" fmla="*/ 518185 w 1671741"/>
                <a:gd name="connsiteY19" fmla="*/ 1494263 h 1746189"/>
                <a:gd name="connsiteX20" fmla="*/ 311562 w 1671741"/>
                <a:gd name="connsiteY20" fmla="*/ 1311234 h 1746189"/>
                <a:gd name="connsiteX21" fmla="*/ 150748 w 1671741"/>
                <a:gd name="connsiteY21" fmla="*/ 1365592 h 1746189"/>
                <a:gd name="connsiteX22" fmla="*/ 81754 w 1671741"/>
                <a:gd name="connsiteY22" fmla="*/ 1239440 h 1746189"/>
                <a:gd name="connsiteX23" fmla="*/ 214284 w 1671741"/>
                <a:gd name="connsiteY23" fmla="*/ 1133366 h 1746189"/>
                <a:gd name="connsiteX24" fmla="*/ 167447 w 1671741"/>
                <a:gd name="connsiteY24" fmla="*/ 852951 h 1746189"/>
                <a:gd name="connsiteX25" fmla="*/ 7412 w 1671741"/>
                <a:gd name="connsiteY25" fmla="*/ 796340 h 1746189"/>
                <a:gd name="connsiteX26" fmla="*/ 31485 w 1671741"/>
                <a:gd name="connsiteY26" fmla="*/ 652215 h 1746189"/>
                <a:gd name="connsiteX27" fmla="*/ 201230 w 1671741"/>
                <a:gd name="connsiteY27" fmla="*/ 650686 h 1746189"/>
                <a:gd name="connsiteX28" fmla="*/ 336094 w 1671741"/>
                <a:gd name="connsiteY28" fmla="*/ 404092 h 1746189"/>
                <a:gd name="connsiteX29" fmla="*/ 247306 w 1671741"/>
                <a:gd name="connsiteY29" fmla="*/ 259410 h 1746189"/>
                <a:gd name="connsiteX30" fmla="*/ 352220 w 1671741"/>
                <a:gd name="connsiteY30" fmla="*/ 166476 h 1746189"/>
                <a:gd name="connsiteX31" fmla="*/ 485131 w 1671741"/>
                <a:gd name="connsiteY31" fmla="*/ 272072 h 1746189"/>
                <a:gd name="connsiteX32" fmla="*/ 738592 w 1671741"/>
                <a:gd name="connsiteY32" fmla="*/ 174685 h 1746189"/>
                <a:gd name="connsiteX33" fmla="*/ 768065 w 1671741"/>
                <a:gd name="connsiteY33" fmla="*/ 7510 h 1746189"/>
                <a:gd name="connsiteX34" fmla="*/ 903676 w 1671741"/>
                <a:gd name="connsiteY34" fmla="*/ 7510 h 1746189"/>
                <a:gd name="connsiteX35" fmla="*/ 933149 w 1671741"/>
                <a:gd name="connsiteY35" fmla="*/ 174684 h 1746189"/>
                <a:gd name="connsiteX36" fmla="*/ 1186610 w 1671741"/>
                <a:gd name="connsiteY36" fmla="*/ 272072 h 1746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671741" h="1746189">
                  <a:moveTo>
                    <a:pt x="1186610" y="272072"/>
                  </a:moveTo>
                  <a:lnTo>
                    <a:pt x="1319521" y="166476"/>
                  </a:lnTo>
                  <a:lnTo>
                    <a:pt x="1424435" y="259410"/>
                  </a:lnTo>
                  <a:lnTo>
                    <a:pt x="1335648" y="404091"/>
                  </a:lnTo>
                  <a:cubicBezTo>
                    <a:pt x="1396002" y="475765"/>
                    <a:pt x="1441890" y="559670"/>
                    <a:pt x="1470511" y="650685"/>
                  </a:cubicBezTo>
                  <a:lnTo>
                    <a:pt x="1640256" y="652215"/>
                  </a:lnTo>
                  <a:lnTo>
                    <a:pt x="1664329" y="796340"/>
                  </a:lnTo>
                  <a:lnTo>
                    <a:pt x="1504295" y="852951"/>
                  </a:lnTo>
                  <a:cubicBezTo>
                    <a:pt x="1506887" y="948811"/>
                    <a:pt x="1490950" y="1044223"/>
                    <a:pt x="1457457" y="1133366"/>
                  </a:cubicBezTo>
                  <a:lnTo>
                    <a:pt x="1589987" y="1239440"/>
                  </a:lnTo>
                  <a:lnTo>
                    <a:pt x="1520993" y="1365592"/>
                  </a:lnTo>
                  <a:lnTo>
                    <a:pt x="1360179" y="1311234"/>
                  </a:lnTo>
                  <a:cubicBezTo>
                    <a:pt x="1303796" y="1386426"/>
                    <a:pt x="1233492" y="1448703"/>
                    <a:pt x="1153556" y="1494263"/>
                  </a:cubicBezTo>
                  <a:lnTo>
                    <a:pt x="1186004" y="1660886"/>
                  </a:lnTo>
                  <a:lnTo>
                    <a:pt x="1058205" y="1709990"/>
                  </a:lnTo>
                  <a:lnTo>
                    <a:pt x="970734" y="1564509"/>
                  </a:lnTo>
                  <a:cubicBezTo>
                    <a:pt x="881758" y="1583850"/>
                    <a:pt x="789982" y="1583850"/>
                    <a:pt x="701007" y="1564509"/>
                  </a:cubicBezTo>
                  <a:lnTo>
                    <a:pt x="613536" y="1709990"/>
                  </a:lnTo>
                  <a:lnTo>
                    <a:pt x="485737" y="1660886"/>
                  </a:lnTo>
                  <a:lnTo>
                    <a:pt x="518185" y="1494263"/>
                  </a:lnTo>
                  <a:cubicBezTo>
                    <a:pt x="438249" y="1448703"/>
                    <a:pt x="367945" y="1386426"/>
                    <a:pt x="311562" y="1311234"/>
                  </a:cubicBezTo>
                  <a:lnTo>
                    <a:pt x="150748" y="1365592"/>
                  </a:lnTo>
                  <a:lnTo>
                    <a:pt x="81754" y="1239440"/>
                  </a:lnTo>
                  <a:lnTo>
                    <a:pt x="214284" y="1133366"/>
                  </a:lnTo>
                  <a:cubicBezTo>
                    <a:pt x="180791" y="1044223"/>
                    <a:pt x="164854" y="948811"/>
                    <a:pt x="167447" y="852951"/>
                  </a:cubicBezTo>
                  <a:lnTo>
                    <a:pt x="7412" y="796340"/>
                  </a:lnTo>
                  <a:lnTo>
                    <a:pt x="31485" y="652215"/>
                  </a:lnTo>
                  <a:lnTo>
                    <a:pt x="201230" y="650686"/>
                  </a:lnTo>
                  <a:cubicBezTo>
                    <a:pt x="229851" y="559671"/>
                    <a:pt x="275739" y="475766"/>
                    <a:pt x="336094" y="404092"/>
                  </a:cubicBezTo>
                  <a:lnTo>
                    <a:pt x="247306" y="259410"/>
                  </a:lnTo>
                  <a:lnTo>
                    <a:pt x="352220" y="166476"/>
                  </a:lnTo>
                  <a:lnTo>
                    <a:pt x="485131" y="272072"/>
                  </a:lnTo>
                  <a:cubicBezTo>
                    <a:pt x="562475" y="221772"/>
                    <a:pt x="648716" y="188635"/>
                    <a:pt x="738592" y="174685"/>
                  </a:cubicBezTo>
                  <a:lnTo>
                    <a:pt x="768065" y="7510"/>
                  </a:lnTo>
                  <a:lnTo>
                    <a:pt x="903676" y="7510"/>
                  </a:lnTo>
                  <a:lnTo>
                    <a:pt x="933149" y="174684"/>
                  </a:lnTo>
                  <a:cubicBezTo>
                    <a:pt x="1023025" y="188635"/>
                    <a:pt x="1109266" y="221771"/>
                    <a:pt x="1186610" y="272072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9113" tIns="437111" rIns="369113" bIns="467975" spcCol="1270" anchor="ctr"/>
            <a:lstStyle/>
            <a:p>
              <a:pPr algn="ctr" defTabSz="11557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300" b="1" dirty="0">
                  <a:solidFill>
                    <a:schemeClr val="tx1"/>
                  </a:solidFill>
                </a:rPr>
                <a:t>Учение – центр  школьной деятельности</a:t>
              </a: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1452439" y="3500567"/>
              <a:ext cx="2039994" cy="1872163"/>
            </a:xfrm>
            <a:custGeom>
              <a:avLst/>
              <a:gdLst>
                <a:gd name="connsiteX0" fmla="*/ 1400875 w 1872208"/>
                <a:gd name="connsiteY0" fmla="*/ 474184 h 1872208"/>
                <a:gd name="connsiteX1" fmla="*/ 1677089 w 1872208"/>
                <a:gd name="connsiteY1" fmla="*/ 390939 h 1872208"/>
                <a:gd name="connsiteX2" fmla="*/ 1778725 w 1872208"/>
                <a:gd name="connsiteY2" fmla="*/ 566979 h 1872208"/>
                <a:gd name="connsiteX3" fmla="*/ 1568525 w 1872208"/>
                <a:gd name="connsiteY3" fmla="*/ 764563 h 1872208"/>
                <a:gd name="connsiteX4" fmla="*/ 1568525 w 1872208"/>
                <a:gd name="connsiteY4" fmla="*/ 1107646 h 1872208"/>
                <a:gd name="connsiteX5" fmla="*/ 1778725 w 1872208"/>
                <a:gd name="connsiteY5" fmla="*/ 1305229 h 1872208"/>
                <a:gd name="connsiteX6" fmla="*/ 1677089 w 1872208"/>
                <a:gd name="connsiteY6" fmla="*/ 1481269 h 1872208"/>
                <a:gd name="connsiteX7" fmla="*/ 1400875 w 1872208"/>
                <a:gd name="connsiteY7" fmla="*/ 1398024 h 1872208"/>
                <a:gd name="connsiteX8" fmla="*/ 1103755 w 1872208"/>
                <a:gd name="connsiteY8" fmla="*/ 1569566 h 1872208"/>
                <a:gd name="connsiteX9" fmla="*/ 1037741 w 1872208"/>
                <a:gd name="connsiteY9" fmla="*/ 1850398 h 1872208"/>
                <a:gd name="connsiteX10" fmla="*/ 834467 w 1872208"/>
                <a:gd name="connsiteY10" fmla="*/ 1850398 h 1872208"/>
                <a:gd name="connsiteX11" fmla="*/ 768453 w 1872208"/>
                <a:gd name="connsiteY11" fmla="*/ 1569567 h 1872208"/>
                <a:gd name="connsiteX12" fmla="*/ 471333 w 1872208"/>
                <a:gd name="connsiteY12" fmla="*/ 1398024 h 1872208"/>
                <a:gd name="connsiteX13" fmla="*/ 195119 w 1872208"/>
                <a:gd name="connsiteY13" fmla="*/ 1481269 h 1872208"/>
                <a:gd name="connsiteX14" fmla="*/ 93483 w 1872208"/>
                <a:gd name="connsiteY14" fmla="*/ 1305229 h 1872208"/>
                <a:gd name="connsiteX15" fmla="*/ 303683 w 1872208"/>
                <a:gd name="connsiteY15" fmla="*/ 1107645 h 1872208"/>
                <a:gd name="connsiteX16" fmla="*/ 303683 w 1872208"/>
                <a:gd name="connsiteY16" fmla="*/ 764562 h 1872208"/>
                <a:gd name="connsiteX17" fmla="*/ 93483 w 1872208"/>
                <a:gd name="connsiteY17" fmla="*/ 566979 h 1872208"/>
                <a:gd name="connsiteX18" fmla="*/ 195119 w 1872208"/>
                <a:gd name="connsiteY18" fmla="*/ 390939 h 1872208"/>
                <a:gd name="connsiteX19" fmla="*/ 471333 w 1872208"/>
                <a:gd name="connsiteY19" fmla="*/ 474184 h 1872208"/>
                <a:gd name="connsiteX20" fmla="*/ 768454 w 1872208"/>
                <a:gd name="connsiteY20" fmla="*/ 302642 h 1872208"/>
                <a:gd name="connsiteX21" fmla="*/ 834467 w 1872208"/>
                <a:gd name="connsiteY21" fmla="*/ 21810 h 1872208"/>
                <a:gd name="connsiteX22" fmla="*/ 1037741 w 1872208"/>
                <a:gd name="connsiteY22" fmla="*/ 21810 h 1872208"/>
                <a:gd name="connsiteX23" fmla="*/ 1103755 w 1872208"/>
                <a:gd name="connsiteY23" fmla="*/ 302641 h 1872208"/>
                <a:gd name="connsiteX24" fmla="*/ 1400875 w 1872208"/>
                <a:gd name="connsiteY24" fmla="*/ 474184 h 187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72208" h="1872208">
                  <a:moveTo>
                    <a:pt x="1400875" y="474184"/>
                  </a:moveTo>
                  <a:lnTo>
                    <a:pt x="1677089" y="390939"/>
                  </a:lnTo>
                  <a:lnTo>
                    <a:pt x="1778725" y="566979"/>
                  </a:lnTo>
                  <a:lnTo>
                    <a:pt x="1568525" y="764563"/>
                  </a:lnTo>
                  <a:cubicBezTo>
                    <a:pt x="1598994" y="876894"/>
                    <a:pt x="1598994" y="995314"/>
                    <a:pt x="1568525" y="1107646"/>
                  </a:cubicBezTo>
                  <a:lnTo>
                    <a:pt x="1778725" y="1305229"/>
                  </a:lnTo>
                  <a:lnTo>
                    <a:pt x="1677089" y="1481269"/>
                  </a:lnTo>
                  <a:lnTo>
                    <a:pt x="1400875" y="1398024"/>
                  </a:lnTo>
                  <a:cubicBezTo>
                    <a:pt x="1318827" y="1480578"/>
                    <a:pt x="1216272" y="1539788"/>
                    <a:pt x="1103755" y="1569566"/>
                  </a:cubicBezTo>
                  <a:lnTo>
                    <a:pt x="1037741" y="1850398"/>
                  </a:lnTo>
                  <a:lnTo>
                    <a:pt x="834467" y="1850398"/>
                  </a:lnTo>
                  <a:lnTo>
                    <a:pt x="768453" y="1569567"/>
                  </a:lnTo>
                  <a:cubicBezTo>
                    <a:pt x="655936" y="1539788"/>
                    <a:pt x="553380" y="1480578"/>
                    <a:pt x="471333" y="1398024"/>
                  </a:cubicBezTo>
                  <a:lnTo>
                    <a:pt x="195119" y="1481269"/>
                  </a:lnTo>
                  <a:lnTo>
                    <a:pt x="93483" y="1305229"/>
                  </a:lnTo>
                  <a:lnTo>
                    <a:pt x="303683" y="1107645"/>
                  </a:lnTo>
                  <a:cubicBezTo>
                    <a:pt x="273214" y="995314"/>
                    <a:pt x="273214" y="876894"/>
                    <a:pt x="303683" y="764562"/>
                  </a:cubicBezTo>
                  <a:lnTo>
                    <a:pt x="93483" y="566979"/>
                  </a:lnTo>
                  <a:lnTo>
                    <a:pt x="195119" y="390939"/>
                  </a:lnTo>
                  <a:lnTo>
                    <a:pt x="471333" y="474184"/>
                  </a:lnTo>
                  <a:cubicBezTo>
                    <a:pt x="553381" y="391630"/>
                    <a:pt x="655936" y="332420"/>
                    <a:pt x="768454" y="302642"/>
                  </a:cubicBezTo>
                  <a:lnTo>
                    <a:pt x="834467" y="21810"/>
                  </a:lnTo>
                  <a:lnTo>
                    <a:pt x="1037741" y="21810"/>
                  </a:lnTo>
                  <a:lnTo>
                    <a:pt x="1103755" y="302641"/>
                  </a:lnTo>
                  <a:cubicBezTo>
                    <a:pt x="1216272" y="332420"/>
                    <a:pt x="1318828" y="391630"/>
                    <a:pt x="1400875" y="47418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501813" tIns="504664" rIns="501813" bIns="504664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100" dirty="0"/>
                <a:t>Активное  взаимодействие и сотрудничество</a:t>
              </a: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3684527" y="332656"/>
              <a:ext cx="2414655" cy="2304080"/>
            </a:xfrm>
            <a:custGeom>
              <a:avLst/>
              <a:gdLst>
                <a:gd name="connsiteX0" fmla="*/ 1372571 w 1834381"/>
                <a:gd name="connsiteY0" fmla="*/ 464603 h 1834381"/>
                <a:gd name="connsiteX1" fmla="*/ 1643205 w 1834381"/>
                <a:gd name="connsiteY1" fmla="*/ 383040 h 1834381"/>
                <a:gd name="connsiteX2" fmla="*/ 1742787 w 1834381"/>
                <a:gd name="connsiteY2" fmla="*/ 555523 h 1834381"/>
                <a:gd name="connsiteX3" fmla="*/ 1536834 w 1834381"/>
                <a:gd name="connsiteY3" fmla="*/ 749116 h 1834381"/>
                <a:gd name="connsiteX4" fmla="*/ 1536834 w 1834381"/>
                <a:gd name="connsiteY4" fmla="*/ 1085267 h 1834381"/>
                <a:gd name="connsiteX5" fmla="*/ 1742787 w 1834381"/>
                <a:gd name="connsiteY5" fmla="*/ 1278858 h 1834381"/>
                <a:gd name="connsiteX6" fmla="*/ 1643205 w 1834381"/>
                <a:gd name="connsiteY6" fmla="*/ 1451341 h 1834381"/>
                <a:gd name="connsiteX7" fmla="*/ 1372571 w 1834381"/>
                <a:gd name="connsiteY7" fmla="*/ 1369778 h 1834381"/>
                <a:gd name="connsiteX8" fmla="*/ 1081454 w 1834381"/>
                <a:gd name="connsiteY8" fmla="*/ 1537854 h 1834381"/>
                <a:gd name="connsiteX9" fmla="*/ 1016774 w 1834381"/>
                <a:gd name="connsiteY9" fmla="*/ 1813012 h 1834381"/>
                <a:gd name="connsiteX10" fmla="*/ 817607 w 1834381"/>
                <a:gd name="connsiteY10" fmla="*/ 1813012 h 1834381"/>
                <a:gd name="connsiteX11" fmla="*/ 752926 w 1834381"/>
                <a:gd name="connsiteY11" fmla="*/ 1537855 h 1834381"/>
                <a:gd name="connsiteX12" fmla="*/ 461809 w 1834381"/>
                <a:gd name="connsiteY12" fmla="*/ 1369778 h 1834381"/>
                <a:gd name="connsiteX13" fmla="*/ 191176 w 1834381"/>
                <a:gd name="connsiteY13" fmla="*/ 1451341 h 1834381"/>
                <a:gd name="connsiteX14" fmla="*/ 91594 w 1834381"/>
                <a:gd name="connsiteY14" fmla="*/ 1278858 h 1834381"/>
                <a:gd name="connsiteX15" fmla="*/ 297547 w 1834381"/>
                <a:gd name="connsiteY15" fmla="*/ 1085265 h 1834381"/>
                <a:gd name="connsiteX16" fmla="*/ 297547 w 1834381"/>
                <a:gd name="connsiteY16" fmla="*/ 749114 h 1834381"/>
                <a:gd name="connsiteX17" fmla="*/ 91594 w 1834381"/>
                <a:gd name="connsiteY17" fmla="*/ 555523 h 1834381"/>
                <a:gd name="connsiteX18" fmla="*/ 191176 w 1834381"/>
                <a:gd name="connsiteY18" fmla="*/ 383040 h 1834381"/>
                <a:gd name="connsiteX19" fmla="*/ 461810 w 1834381"/>
                <a:gd name="connsiteY19" fmla="*/ 464603 h 1834381"/>
                <a:gd name="connsiteX20" fmla="*/ 752927 w 1834381"/>
                <a:gd name="connsiteY20" fmla="*/ 296527 h 1834381"/>
                <a:gd name="connsiteX21" fmla="*/ 817607 w 1834381"/>
                <a:gd name="connsiteY21" fmla="*/ 21369 h 1834381"/>
                <a:gd name="connsiteX22" fmla="*/ 1016774 w 1834381"/>
                <a:gd name="connsiteY22" fmla="*/ 21369 h 1834381"/>
                <a:gd name="connsiteX23" fmla="*/ 1081455 w 1834381"/>
                <a:gd name="connsiteY23" fmla="*/ 296526 h 1834381"/>
                <a:gd name="connsiteX24" fmla="*/ 1372572 w 1834381"/>
                <a:gd name="connsiteY24" fmla="*/ 464603 h 1834381"/>
                <a:gd name="connsiteX25" fmla="*/ 1372571 w 1834381"/>
                <a:gd name="connsiteY25" fmla="*/ 464603 h 1834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34381" h="1834381">
                  <a:moveTo>
                    <a:pt x="1180695" y="464013"/>
                  </a:moveTo>
                  <a:lnTo>
                    <a:pt x="1376901" y="342494"/>
                  </a:lnTo>
                  <a:lnTo>
                    <a:pt x="1491889" y="457483"/>
                  </a:lnTo>
                  <a:lnTo>
                    <a:pt x="1370370" y="653688"/>
                  </a:lnTo>
                  <a:cubicBezTo>
                    <a:pt x="1417173" y="734183"/>
                    <a:pt x="1441692" y="825690"/>
                    <a:pt x="1441407" y="918802"/>
                  </a:cubicBezTo>
                  <a:lnTo>
                    <a:pt x="1644747" y="1027960"/>
                  </a:lnTo>
                  <a:lnTo>
                    <a:pt x="1602659" y="1185037"/>
                  </a:lnTo>
                  <a:lnTo>
                    <a:pt x="1371981" y="1177902"/>
                  </a:lnTo>
                  <a:cubicBezTo>
                    <a:pt x="1325672" y="1258683"/>
                    <a:pt x="1258684" y="1325671"/>
                    <a:pt x="1177903" y="1371979"/>
                  </a:cubicBezTo>
                  <a:lnTo>
                    <a:pt x="1185039" y="1602658"/>
                  </a:lnTo>
                  <a:lnTo>
                    <a:pt x="1027961" y="1644747"/>
                  </a:lnTo>
                  <a:lnTo>
                    <a:pt x="918801" y="1441406"/>
                  </a:lnTo>
                  <a:cubicBezTo>
                    <a:pt x="825688" y="1441692"/>
                    <a:pt x="734180" y="1417173"/>
                    <a:pt x="653685" y="1370368"/>
                  </a:cubicBezTo>
                  <a:lnTo>
                    <a:pt x="457480" y="1491887"/>
                  </a:lnTo>
                  <a:lnTo>
                    <a:pt x="342492" y="1376898"/>
                  </a:lnTo>
                  <a:lnTo>
                    <a:pt x="464011" y="1180693"/>
                  </a:lnTo>
                  <a:cubicBezTo>
                    <a:pt x="417208" y="1100198"/>
                    <a:pt x="392688" y="1008691"/>
                    <a:pt x="392974" y="915579"/>
                  </a:cubicBezTo>
                  <a:lnTo>
                    <a:pt x="189634" y="806421"/>
                  </a:lnTo>
                  <a:lnTo>
                    <a:pt x="231722" y="649344"/>
                  </a:lnTo>
                  <a:lnTo>
                    <a:pt x="462400" y="656479"/>
                  </a:lnTo>
                  <a:cubicBezTo>
                    <a:pt x="508709" y="575699"/>
                    <a:pt x="575697" y="508710"/>
                    <a:pt x="656478" y="462402"/>
                  </a:cubicBezTo>
                  <a:lnTo>
                    <a:pt x="649342" y="231723"/>
                  </a:lnTo>
                  <a:lnTo>
                    <a:pt x="806420" y="189634"/>
                  </a:lnTo>
                  <a:lnTo>
                    <a:pt x="915580" y="392975"/>
                  </a:lnTo>
                  <a:cubicBezTo>
                    <a:pt x="1008693" y="392689"/>
                    <a:pt x="1100201" y="417208"/>
                    <a:pt x="1180696" y="464013"/>
                  </a:cubicBezTo>
                  <a:lnTo>
                    <a:pt x="1180695" y="464013"/>
                  </a:lnTo>
                  <a:close/>
                </a:path>
              </a:pathLst>
            </a:custGeom>
            <a:solidFill>
              <a:srgbClr val="E9E92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642757" tIns="642758" rIns="642758" bIns="642757" spcCol="1270" anchor="ctr"/>
            <a:lstStyle/>
            <a:p>
              <a:pPr algn="ctr" defTabSz="12001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«Живое» управление</a:t>
              </a:r>
              <a:endParaRPr lang="ru-RU" sz="11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1" name="Круговая стрелка 10"/>
            <p:cNvSpPr/>
            <p:nvPr/>
          </p:nvSpPr>
          <p:spPr>
            <a:xfrm>
              <a:off x="8264593" y="3641892"/>
              <a:ext cx="46039" cy="1422781"/>
            </a:xfrm>
            <a:prstGeom prst="circularArrow">
              <a:avLst>
                <a:gd name="adj1" fmla="val 4687"/>
                <a:gd name="adj2" fmla="val 299029"/>
                <a:gd name="adj3" fmla="val 2526674"/>
                <a:gd name="adj4" fmla="val 15838823"/>
                <a:gd name="adj5" fmla="val 5469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Круговая стрелка 11"/>
            <p:cNvSpPr/>
            <p:nvPr/>
          </p:nvSpPr>
          <p:spPr>
            <a:xfrm>
              <a:off x="804721" y="5421956"/>
              <a:ext cx="46038" cy="46049"/>
            </a:xfrm>
            <a:prstGeom prst="circularArrow">
              <a:avLst>
                <a:gd name="adj1" fmla="val 6452"/>
                <a:gd name="adj2" fmla="val 429999"/>
                <a:gd name="adj3" fmla="val 10489124"/>
                <a:gd name="adj4" fmla="val 14837806"/>
                <a:gd name="adj5" fmla="val 7527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Shape 12"/>
            <p:cNvSpPr/>
            <p:nvPr/>
          </p:nvSpPr>
          <p:spPr>
            <a:xfrm flipH="1">
              <a:off x="8243955" y="1096448"/>
              <a:ext cx="144466" cy="46049"/>
            </a:xfrm>
            <a:prstGeom prst="leftCircularArrow">
              <a:avLst>
                <a:gd name="adj1" fmla="val 5984"/>
                <a:gd name="adj2" fmla="val 394124"/>
                <a:gd name="adj3" fmla="val 13313824"/>
                <a:gd name="adj4" fmla="val 10508221"/>
                <a:gd name="adj5" fmla="val 6981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aphicFrame>
        <p:nvGraphicFramePr>
          <p:cNvPr id="15" name="Содержимое 3"/>
          <p:cNvGraphicFramePr>
            <a:graphicFrameLocks/>
          </p:cNvGraphicFramePr>
          <p:nvPr>
            <p:extLst/>
          </p:nvPr>
        </p:nvGraphicFramePr>
        <p:xfrm>
          <a:off x="850900" y="1124744"/>
          <a:ext cx="7416800" cy="4899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16" name="Группа 13"/>
          <p:cNvGrpSpPr>
            <a:grpSpLocks/>
          </p:cNvGrpSpPr>
          <p:nvPr/>
        </p:nvGrpSpPr>
        <p:grpSpPr bwMode="auto">
          <a:xfrm>
            <a:off x="708025" y="548481"/>
            <a:ext cx="7583487" cy="5183190"/>
            <a:chOff x="804721" y="332656"/>
            <a:chExt cx="7583700" cy="5184578"/>
          </a:xfrm>
        </p:grpSpPr>
        <p:sp>
          <p:nvSpPr>
            <p:cNvPr id="17" name="Полилиния 16"/>
            <p:cNvSpPr/>
            <p:nvPr/>
          </p:nvSpPr>
          <p:spPr>
            <a:xfrm>
              <a:off x="5700709" y="3789571"/>
              <a:ext cx="1778050" cy="1727663"/>
            </a:xfrm>
            <a:custGeom>
              <a:avLst/>
              <a:gdLst>
                <a:gd name="connsiteX0" fmla="*/ 1186610 w 1671741"/>
                <a:gd name="connsiteY0" fmla="*/ 272072 h 1746189"/>
                <a:gd name="connsiteX1" fmla="*/ 1319521 w 1671741"/>
                <a:gd name="connsiteY1" fmla="*/ 166476 h 1746189"/>
                <a:gd name="connsiteX2" fmla="*/ 1424435 w 1671741"/>
                <a:gd name="connsiteY2" fmla="*/ 259410 h 1746189"/>
                <a:gd name="connsiteX3" fmla="*/ 1335648 w 1671741"/>
                <a:gd name="connsiteY3" fmla="*/ 404091 h 1746189"/>
                <a:gd name="connsiteX4" fmla="*/ 1470511 w 1671741"/>
                <a:gd name="connsiteY4" fmla="*/ 650685 h 1746189"/>
                <a:gd name="connsiteX5" fmla="*/ 1640256 w 1671741"/>
                <a:gd name="connsiteY5" fmla="*/ 652215 h 1746189"/>
                <a:gd name="connsiteX6" fmla="*/ 1664329 w 1671741"/>
                <a:gd name="connsiteY6" fmla="*/ 796340 h 1746189"/>
                <a:gd name="connsiteX7" fmla="*/ 1504295 w 1671741"/>
                <a:gd name="connsiteY7" fmla="*/ 852951 h 1746189"/>
                <a:gd name="connsiteX8" fmla="*/ 1457457 w 1671741"/>
                <a:gd name="connsiteY8" fmla="*/ 1133366 h 1746189"/>
                <a:gd name="connsiteX9" fmla="*/ 1589987 w 1671741"/>
                <a:gd name="connsiteY9" fmla="*/ 1239440 h 1746189"/>
                <a:gd name="connsiteX10" fmla="*/ 1520993 w 1671741"/>
                <a:gd name="connsiteY10" fmla="*/ 1365592 h 1746189"/>
                <a:gd name="connsiteX11" fmla="*/ 1360179 w 1671741"/>
                <a:gd name="connsiteY11" fmla="*/ 1311234 h 1746189"/>
                <a:gd name="connsiteX12" fmla="*/ 1153556 w 1671741"/>
                <a:gd name="connsiteY12" fmla="*/ 1494263 h 1746189"/>
                <a:gd name="connsiteX13" fmla="*/ 1186004 w 1671741"/>
                <a:gd name="connsiteY13" fmla="*/ 1660886 h 1746189"/>
                <a:gd name="connsiteX14" fmla="*/ 1058205 w 1671741"/>
                <a:gd name="connsiteY14" fmla="*/ 1709990 h 1746189"/>
                <a:gd name="connsiteX15" fmla="*/ 970734 w 1671741"/>
                <a:gd name="connsiteY15" fmla="*/ 1564509 h 1746189"/>
                <a:gd name="connsiteX16" fmla="*/ 701007 w 1671741"/>
                <a:gd name="connsiteY16" fmla="*/ 1564509 h 1746189"/>
                <a:gd name="connsiteX17" fmla="*/ 613536 w 1671741"/>
                <a:gd name="connsiteY17" fmla="*/ 1709990 h 1746189"/>
                <a:gd name="connsiteX18" fmla="*/ 485737 w 1671741"/>
                <a:gd name="connsiteY18" fmla="*/ 1660886 h 1746189"/>
                <a:gd name="connsiteX19" fmla="*/ 518185 w 1671741"/>
                <a:gd name="connsiteY19" fmla="*/ 1494263 h 1746189"/>
                <a:gd name="connsiteX20" fmla="*/ 311562 w 1671741"/>
                <a:gd name="connsiteY20" fmla="*/ 1311234 h 1746189"/>
                <a:gd name="connsiteX21" fmla="*/ 150748 w 1671741"/>
                <a:gd name="connsiteY21" fmla="*/ 1365592 h 1746189"/>
                <a:gd name="connsiteX22" fmla="*/ 81754 w 1671741"/>
                <a:gd name="connsiteY22" fmla="*/ 1239440 h 1746189"/>
                <a:gd name="connsiteX23" fmla="*/ 214284 w 1671741"/>
                <a:gd name="connsiteY23" fmla="*/ 1133366 h 1746189"/>
                <a:gd name="connsiteX24" fmla="*/ 167447 w 1671741"/>
                <a:gd name="connsiteY24" fmla="*/ 852951 h 1746189"/>
                <a:gd name="connsiteX25" fmla="*/ 7412 w 1671741"/>
                <a:gd name="connsiteY25" fmla="*/ 796340 h 1746189"/>
                <a:gd name="connsiteX26" fmla="*/ 31485 w 1671741"/>
                <a:gd name="connsiteY26" fmla="*/ 652215 h 1746189"/>
                <a:gd name="connsiteX27" fmla="*/ 201230 w 1671741"/>
                <a:gd name="connsiteY27" fmla="*/ 650686 h 1746189"/>
                <a:gd name="connsiteX28" fmla="*/ 336094 w 1671741"/>
                <a:gd name="connsiteY28" fmla="*/ 404092 h 1746189"/>
                <a:gd name="connsiteX29" fmla="*/ 247306 w 1671741"/>
                <a:gd name="connsiteY29" fmla="*/ 259410 h 1746189"/>
                <a:gd name="connsiteX30" fmla="*/ 352220 w 1671741"/>
                <a:gd name="connsiteY30" fmla="*/ 166476 h 1746189"/>
                <a:gd name="connsiteX31" fmla="*/ 485131 w 1671741"/>
                <a:gd name="connsiteY31" fmla="*/ 272072 h 1746189"/>
                <a:gd name="connsiteX32" fmla="*/ 738592 w 1671741"/>
                <a:gd name="connsiteY32" fmla="*/ 174685 h 1746189"/>
                <a:gd name="connsiteX33" fmla="*/ 768065 w 1671741"/>
                <a:gd name="connsiteY33" fmla="*/ 7510 h 1746189"/>
                <a:gd name="connsiteX34" fmla="*/ 903676 w 1671741"/>
                <a:gd name="connsiteY34" fmla="*/ 7510 h 1746189"/>
                <a:gd name="connsiteX35" fmla="*/ 933149 w 1671741"/>
                <a:gd name="connsiteY35" fmla="*/ 174684 h 1746189"/>
                <a:gd name="connsiteX36" fmla="*/ 1186610 w 1671741"/>
                <a:gd name="connsiteY36" fmla="*/ 272072 h 1746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671741" h="1746189">
                  <a:moveTo>
                    <a:pt x="1186610" y="272072"/>
                  </a:moveTo>
                  <a:lnTo>
                    <a:pt x="1319521" y="166476"/>
                  </a:lnTo>
                  <a:lnTo>
                    <a:pt x="1424435" y="259410"/>
                  </a:lnTo>
                  <a:lnTo>
                    <a:pt x="1335648" y="404091"/>
                  </a:lnTo>
                  <a:cubicBezTo>
                    <a:pt x="1396002" y="475765"/>
                    <a:pt x="1441890" y="559670"/>
                    <a:pt x="1470511" y="650685"/>
                  </a:cubicBezTo>
                  <a:lnTo>
                    <a:pt x="1640256" y="652215"/>
                  </a:lnTo>
                  <a:lnTo>
                    <a:pt x="1664329" y="796340"/>
                  </a:lnTo>
                  <a:lnTo>
                    <a:pt x="1504295" y="852951"/>
                  </a:lnTo>
                  <a:cubicBezTo>
                    <a:pt x="1506887" y="948811"/>
                    <a:pt x="1490950" y="1044223"/>
                    <a:pt x="1457457" y="1133366"/>
                  </a:cubicBezTo>
                  <a:lnTo>
                    <a:pt x="1589987" y="1239440"/>
                  </a:lnTo>
                  <a:lnTo>
                    <a:pt x="1520993" y="1365592"/>
                  </a:lnTo>
                  <a:lnTo>
                    <a:pt x="1360179" y="1311234"/>
                  </a:lnTo>
                  <a:cubicBezTo>
                    <a:pt x="1303796" y="1386426"/>
                    <a:pt x="1233492" y="1448703"/>
                    <a:pt x="1153556" y="1494263"/>
                  </a:cubicBezTo>
                  <a:lnTo>
                    <a:pt x="1186004" y="1660886"/>
                  </a:lnTo>
                  <a:lnTo>
                    <a:pt x="1058205" y="1709990"/>
                  </a:lnTo>
                  <a:lnTo>
                    <a:pt x="970734" y="1564509"/>
                  </a:lnTo>
                  <a:cubicBezTo>
                    <a:pt x="881758" y="1583850"/>
                    <a:pt x="789982" y="1583850"/>
                    <a:pt x="701007" y="1564509"/>
                  </a:cubicBezTo>
                  <a:lnTo>
                    <a:pt x="613536" y="1709990"/>
                  </a:lnTo>
                  <a:lnTo>
                    <a:pt x="485737" y="1660886"/>
                  </a:lnTo>
                  <a:lnTo>
                    <a:pt x="518185" y="1494263"/>
                  </a:lnTo>
                  <a:cubicBezTo>
                    <a:pt x="438249" y="1448703"/>
                    <a:pt x="367945" y="1386426"/>
                    <a:pt x="311562" y="1311234"/>
                  </a:cubicBezTo>
                  <a:lnTo>
                    <a:pt x="150748" y="1365592"/>
                  </a:lnTo>
                  <a:lnTo>
                    <a:pt x="81754" y="1239440"/>
                  </a:lnTo>
                  <a:lnTo>
                    <a:pt x="214284" y="1133366"/>
                  </a:lnTo>
                  <a:cubicBezTo>
                    <a:pt x="180791" y="1044223"/>
                    <a:pt x="164854" y="948811"/>
                    <a:pt x="167447" y="852951"/>
                  </a:cubicBezTo>
                  <a:lnTo>
                    <a:pt x="7412" y="796340"/>
                  </a:lnTo>
                  <a:lnTo>
                    <a:pt x="31485" y="652215"/>
                  </a:lnTo>
                  <a:lnTo>
                    <a:pt x="201230" y="650686"/>
                  </a:lnTo>
                  <a:cubicBezTo>
                    <a:pt x="229851" y="559671"/>
                    <a:pt x="275739" y="475766"/>
                    <a:pt x="336094" y="404092"/>
                  </a:cubicBezTo>
                  <a:lnTo>
                    <a:pt x="247306" y="259410"/>
                  </a:lnTo>
                  <a:lnTo>
                    <a:pt x="352220" y="166476"/>
                  </a:lnTo>
                  <a:lnTo>
                    <a:pt x="485131" y="272072"/>
                  </a:lnTo>
                  <a:cubicBezTo>
                    <a:pt x="562475" y="221772"/>
                    <a:pt x="648716" y="188635"/>
                    <a:pt x="738592" y="174685"/>
                  </a:cubicBezTo>
                  <a:lnTo>
                    <a:pt x="768065" y="7510"/>
                  </a:lnTo>
                  <a:lnTo>
                    <a:pt x="903676" y="7510"/>
                  </a:lnTo>
                  <a:lnTo>
                    <a:pt x="933149" y="174684"/>
                  </a:lnTo>
                  <a:cubicBezTo>
                    <a:pt x="1023025" y="188635"/>
                    <a:pt x="1109266" y="221771"/>
                    <a:pt x="1186610" y="272072"/>
                  </a:cubicBez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9113" tIns="437111" rIns="369113" bIns="467975" spcCol="1270" anchor="ctr"/>
            <a:lstStyle/>
            <a:p>
              <a:pPr algn="ctr" defTabSz="11557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300" b="1" dirty="0" smtClean="0">
                  <a:solidFill>
                    <a:srgbClr val="FF0000"/>
                  </a:solidFill>
                </a:rPr>
                <a:t>Профессиональное развитие педагогов</a:t>
              </a:r>
              <a:endParaRPr lang="ru-RU" sz="1300" b="1" dirty="0">
                <a:solidFill>
                  <a:srgbClr val="FF0000"/>
                </a:solidFill>
              </a:endParaRP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1452439" y="3500567"/>
              <a:ext cx="2039994" cy="1872163"/>
            </a:xfrm>
            <a:custGeom>
              <a:avLst/>
              <a:gdLst>
                <a:gd name="connsiteX0" fmla="*/ 1400875 w 1872208"/>
                <a:gd name="connsiteY0" fmla="*/ 474184 h 1872208"/>
                <a:gd name="connsiteX1" fmla="*/ 1677089 w 1872208"/>
                <a:gd name="connsiteY1" fmla="*/ 390939 h 1872208"/>
                <a:gd name="connsiteX2" fmla="*/ 1778725 w 1872208"/>
                <a:gd name="connsiteY2" fmla="*/ 566979 h 1872208"/>
                <a:gd name="connsiteX3" fmla="*/ 1568525 w 1872208"/>
                <a:gd name="connsiteY3" fmla="*/ 764563 h 1872208"/>
                <a:gd name="connsiteX4" fmla="*/ 1568525 w 1872208"/>
                <a:gd name="connsiteY4" fmla="*/ 1107646 h 1872208"/>
                <a:gd name="connsiteX5" fmla="*/ 1778725 w 1872208"/>
                <a:gd name="connsiteY5" fmla="*/ 1305229 h 1872208"/>
                <a:gd name="connsiteX6" fmla="*/ 1677089 w 1872208"/>
                <a:gd name="connsiteY6" fmla="*/ 1481269 h 1872208"/>
                <a:gd name="connsiteX7" fmla="*/ 1400875 w 1872208"/>
                <a:gd name="connsiteY7" fmla="*/ 1398024 h 1872208"/>
                <a:gd name="connsiteX8" fmla="*/ 1103755 w 1872208"/>
                <a:gd name="connsiteY8" fmla="*/ 1569566 h 1872208"/>
                <a:gd name="connsiteX9" fmla="*/ 1037741 w 1872208"/>
                <a:gd name="connsiteY9" fmla="*/ 1850398 h 1872208"/>
                <a:gd name="connsiteX10" fmla="*/ 834467 w 1872208"/>
                <a:gd name="connsiteY10" fmla="*/ 1850398 h 1872208"/>
                <a:gd name="connsiteX11" fmla="*/ 768453 w 1872208"/>
                <a:gd name="connsiteY11" fmla="*/ 1569567 h 1872208"/>
                <a:gd name="connsiteX12" fmla="*/ 471333 w 1872208"/>
                <a:gd name="connsiteY12" fmla="*/ 1398024 h 1872208"/>
                <a:gd name="connsiteX13" fmla="*/ 195119 w 1872208"/>
                <a:gd name="connsiteY13" fmla="*/ 1481269 h 1872208"/>
                <a:gd name="connsiteX14" fmla="*/ 93483 w 1872208"/>
                <a:gd name="connsiteY14" fmla="*/ 1305229 h 1872208"/>
                <a:gd name="connsiteX15" fmla="*/ 303683 w 1872208"/>
                <a:gd name="connsiteY15" fmla="*/ 1107645 h 1872208"/>
                <a:gd name="connsiteX16" fmla="*/ 303683 w 1872208"/>
                <a:gd name="connsiteY16" fmla="*/ 764562 h 1872208"/>
                <a:gd name="connsiteX17" fmla="*/ 93483 w 1872208"/>
                <a:gd name="connsiteY17" fmla="*/ 566979 h 1872208"/>
                <a:gd name="connsiteX18" fmla="*/ 195119 w 1872208"/>
                <a:gd name="connsiteY18" fmla="*/ 390939 h 1872208"/>
                <a:gd name="connsiteX19" fmla="*/ 471333 w 1872208"/>
                <a:gd name="connsiteY19" fmla="*/ 474184 h 1872208"/>
                <a:gd name="connsiteX20" fmla="*/ 768454 w 1872208"/>
                <a:gd name="connsiteY20" fmla="*/ 302642 h 1872208"/>
                <a:gd name="connsiteX21" fmla="*/ 834467 w 1872208"/>
                <a:gd name="connsiteY21" fmla="*/ 21810 h 1872208"/>
                <a:gd name="connsiteX22" fmla="*/ 1037741 w 1872208"/>
                <a:gd name="connsiteY22" fmla="*/ 21810 h 1872208"/>
                <a:gd name="connsiteX23" fmla="*/ 1103755 w 1872208"/>
                <a:gd name="connsiteY23" fmla="*/ 302641 h 1872208"/>
                <a:gd name="connsiteX24" fmla="*/ 1400875 w 1872208"/>
                <a:gd name="connsiteY24" fmla="*/ 474184 h 187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72208" h="1872208">
                  <a:moveTo>
                    <a:pt x="1400875" y="474184"/>
                  </a:moveTo>
                  <a:lnTo>
                    <a:pt x="1677089" y="390939"/>
                  </a:lnTo>
                  <a:lnTo>
                    <a:pt x="1778725" y="566979"/>
                  </a:lnTo>
                  <a:lnTo>
                    <a:pt x="1568525" y="764563"/>
                  </a:lnTo>
                  <a:cubicBezTo>
                    <a:pt x="1598994" y="876894"/>
                    <a:pt x="1598994" y="995314"/>
                    <a:pt x="1568525" y="1107646"/>
                  </a:cubicBezTo>
                  <a:lnTo>
                    <a:pt x="1778725" y="1305229"/>
                  </a:lnTo>
                  <a:lnTo>
                    <a:pt x="1677089" y="1481269"/>
                  </a:lnTo>
                  <a:lnTo>
                    <a:pt x="1400875" y="1398024"/>
                  </a:lnTo>
                  <a:cubicBezTo>
                    <a:pt x="1318827" y="1480578"/>
                    <a:pt x="1216272" y="1539788"/>
                    <a:pt x="1103755" y="1569566"/>
                  </a:cubicBezTo>
                  <a:lnTo>
                    <a:pt x="1037741" y="1850398"/>
                  </a:lnTo>
                  <a:lnTo>
                    <a:pt x="834467" y="1850398"/>
                  </a:lnTo>
                  <a:lnTo>
                    <a:pt x="768453" y="1569567"/>
                  </a:lnTo>
                  <a:cubicBezTo>
                    <a:pt x="655936" y="1539788"/>
                    <a:pt x="553380" y="1480578"/>
                    <a:pt x="471333" y="1398024"/>
                  </a:cubicBezTo>
                  <a:lnTo>
                    <a:pt x="195119" y="1481269"/>
                  </a:lnTo>
                  <a:lnTo>
                    <a:pt x="93483" y="1305229"/>
                  </a:lnTo>
                  <a:lnTo>
                    <a:pt x="303683" y="1107645"/>
                  </a:lnTo>
                  <a:cubicBezTo>
                    <a:pt x="273214" y="995314"/>
                    <a:pt x="273214" y="876894"/>
                    <a:pt x="303683" y="764562"/>
                  </a:cubicBezTo>
                  <a:lnTo>
                    <a:pt x="93483" y="566979"/>
                  </a:lnTo>
                  <a:lnTo>
                    <a:pt x="195119" y="390939"/>
                  </a:lnTo>
                  <a:lnTo>
                    <a:pt x="471333" y="474184"/>
                  </a:lnTo>
                  <a:cubicBezTo>
                    <a:pt x="553381" y="391630"/>
                    <a:pt x="655936" y="332420"/>
                    <a:pt x="768454" y="302642"/>
                  </a:cubicBezTo>
                  <a:lnTo>
                    <a:pt x="834467" y="21810"/>
                  </a:lnTo>
                  <a:lnTo>
                    <a:pt x="1037741" y="21810"/>
                  </a:lnTo>
                  <a:lnTo>
                    <a:pt x="1103755" y="302641"/>
                  </a:lnTo>
                  <a:cubicBezTo>
                    <a:pt x="1216272" y="332420"/>
                    <a:pt x="1318828" y="391630"/>
                    <a:pt x="1400875" y="474184"/>
                  </a:cubicBezTo>
                  <a:close/>
                </a:path>
              </a:pathLst>
            </a:custGeom>
            <a:solidFill>
              <a:srgbClr val="C7CED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501813" tIns="504664" rIns="501813" bIns="504664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b="1" dirty="0" smtClean="0">
                  <a:solidFill>
                    <a:srgbClr val="FF0000"/>
                  </a:solidFill>
                </a:rPr>
                <a:t>Образовательная среда</a:t>
              </a:r>
              <a:endParaRPr lang="ru-RU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3684527" y="332656"/>
              <a:ext cx="2414655" cy="2304080"/>
            </a:xfrm>
            <a:custGeom>
              <a:avLst/>
              <a:gdLst>
                <a:gd name="connsiteX0" fmla="*/ 1372571 w 1834381"/>
                <a:gd name="connsiteY0" fmla="*/ 464603 h 1834381"/>
                <a:gd name="connsiteX1" fmla="*/ 1643205 w 1834381"/>
                <a:gd name="connsiteY1" fmla="*/ 383040 h 1834381"/>
                <a:gd name="connsiteX2" fmla="*/ 1742787 w 1834381"/>
                <a:gd name="connsiteY2" fmla="*/ 555523 h 1834381"/>
                <a:gd name="connsiteX3" fmla="*/ 1536834 w 1834381"/>
                <a:gd name="connsiteY3" fmla="*/ 749116 h 1834381"/>
                <a:gd name="connsiteX4" fmla="*/ 1536834 w 1834381"/>
                <a:gd name="connsiteY4" fmla="*/ 1085267 h 1834381"/>
                <a:gd name="connsiteX5" fmla="*/ 1742787 w 1834381"/>
                <a:gd name="connsiteY5" fmla="*/ 1278858 h 1834381"/>
                <a:gd name="connsiteX6" fmla="*/ 1643205 w 1834381"/>
                <a:gd name="connsiteY6" fmla="*/ 1451341 h 1834381"/>
                <a:gd name="connsiteX7" fmla="*/ 1372571 w 1834381"/>
                <a:gd name="connsiteY7" fmla="*/ 1369778 h 1834381"/>
                <a:gd name="connsiteX8" fmla="*/ 1081454 w 1834381"/>
                <a:gd name="connsiteY8" fmla="*/ 1537854 h 1834381"/>
                <a:gd name="connsiteX9" fmla="*/ 1016774 w 1834381"/>
                <a:gd name="connsiteY9" fmla="*/ 1813012 h 1834381"/>
                <a:gd name="connsiteX10" fmla="*/ 817607 w 1834381"/>
                <a:gd name="connsiteY10" fmla="*/ 1813012 h 1834381"/>
                <a:gd name="connsiteX11" fmla="*/ 752926 w 1834381"/>
                <a:gd name="connsiteY11" fmla="*/ 1537855 h 1834381"/>
                <a:gd name="connsiteX12" fmla="*/ 461809 w 1834381"/>
                <a:gd name="connsiteY12" fmla="*/ 1369778 h 1834381"/>
                <a:gd name="connsiteX13" fmla="*/ 191176 w 1834381"/>
                <a:gd name="connsiteY13" fmla="*/ 1451341 h 1834381"/>
                <a:gd name="connsiteX14" fmla="*/ 91594 w 1834381"/>
                <a:gd name="connsiteY14" fmla="*/ 1278858 h 1834381"/>
                <a:gd name="connsiteX15" fmla="*/ 297547 w 1834381"/>
                <a:gd name="connsiteY15" fmla="*/ 1085265 h 1834381"/>
                <a:gd name="connsiteX16" fmla="*/ 297547 w 1834381"/>
                <a:gd name="connsiteY16" fmla="*/ 749114 h 1834381"/>
                <a:gd name="connsiteX17" fmla="*/ 91594 w 1834381"/>
                <a:gd name="connsiteY17" fmla="*/ 555523 h 1834381"/>
                <a:gd name="connsiteX18" fmla="*/ 191176 w 1834381"/>
                <a:gd name="connsiteY18" fmla="*/ 383040 h 1834381"/>
                <a:gd name="connsiteX19" fmla="*/ 461810 w 1834381"/>
                <a:gd name="connsiteY19" fmla="*/ 464603 h 1834381"/>
                <a:gd name="connsiteX20" fmla="*/ 752927 w 1834381"/>
                <a:gd name="connsiteY20" fmla="*/ 296527 h 1834381"/>
                <a:gd name="connsiteX21" fmla="*/ 817607 w 1834381"/>
                <a:gd name="connsiteY21" fmla="*/ 21369 h 1834381"/>
                <a:gd name="connsiteX22" fmla="*/ 1016774 w 1834381"/>
                <a:gd name="connsiteY22" fmla="*/ 21369 h 1834381"/>
                <a:gd name="connsiteX23" fmla="*/ 1081455 w 1834381"/>
                <a:gd name="connsiteY23" fmla="*/ 296526 h 1834381"/>
                <a:gd name="connsiteX24" fmla="*/ 1372572 w 1834381"/>
                <a:gd name="connsiteY24" fmla="*/ 464603 h 1834381"/>
                <a:gd name="connsiteX25" fmla="*/ 1372571 w 1834381"/>
                <a:gd name="connsiteY25" fmla="*/ 464603 h 1834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34381" h="1834381">
                  <a:moveTo>
                    <a:pt x="1180695" y="464013"/>
                  </a:moveTo>
                  <a:lnTo>
                    <a:pt x="1376901" y="342494"/>
                  </a:lnTo>
                  <a:lnTo>
                    <a:pt x="1491889" y="457483"/>
                  </a:lnTo>
                  <a:lnTo>
                    <a:pt x="1370370" y="653688"/>
                  </a:lnTo>
                  <a:cubicBezTo>
                    <a:pt x="1417173" y="734183"/>
                    <a:pt x="1441692" y="825690"/>
                    <a:pt x="1441407" y="918802"/>
                  </a:cubicBezTo>
                  <a:lnTo>
                    <a:pt x="1644747" y="1027960"/>
                  </a:lnTo>
                  <a:lnTo>
                    <a:pt x="1602659" y="1185037"/>
                  </a:lnTo>
                  <a:lnTo>
                    <a:pt x="1371981" y="1177902"/>
                  </a:lnTo>
                  <a:cubicBezTo>
                    <a:pt x="1325672" y="1258683"/>
                    <a:pt x="1258684" y="1325671"/>
                    <a:pt x="1177903" y="1371979"/>
                  </a:cubicBezTo>
                  <a:lnTo>
                    <a:pt x="1185039" y="1602658"/>
                  </a:lnTo>
                  <a:lnTo>
                    <a:pt x="1027961" y="1644747"/>
                  </a:lnTo>
                  <a:lnTo>
                    <a:pt x="918801" y="1441406"/>
                  </a:lnTo>
                  <a:cubicBezTo>
                    <a:pt x="825688" y="1441692"/>
                    <a:pt x="734180" y="1417173"/>
                    <a:pt x="653685" y="1370368"/>
                  </a:cubicBezTo>
                  <a:lnTo>
                    <a:pt x="457480" y="1491887"/>
                  </a:lnTo>
                  <a:lnTo>
                    <a:pt x="342492" y="1376898"/>
                  </a:lnTo>
                  <a:lnTo>
                    <a:pt x="464011" y="1180693"/>
                  </a:lnTo>
                  <a:cubicBezTo>
                    <a:pt x="417208" y="1100198"/>
                    <a:pt x="392688" y="1008691"/>
                    <a:pt x="392974" y="915579"/>
                  </a:cubicBezTo>
                  <a:lnTo>
                    <a:pt x="189634" y="806421"/>
                  </a:lnTo>
                  <a:lnTo>
                    <a:pt x="231722" y="649344"/>
                  </a:lnTo>
                  <a:lnTo>
                    <a:pt x="462400" y="656479"/>
                  </a:lnTo>
                  <a:cubicBezTo>
                    <a:pt x="508709" y="575699"/>
                    <a:pt x="575697" y="508710"/>
                    <a:pt x="656478" y="462402"/>
                  </a:cubicBezTo>
                  <a:lnTo>
                    <a:pt x="649342" y="231723"/>
                  </a:lnTo>
                  <a:lnTo>
                    <a:pt x="806420" y="189634"/>
                  </a:lnTo>
                  <a:lnTo>
                    <a:pt x="915580" y="392975"/>
                  </a:lnTo>
                  <a:cubicBezTo>
                    <a:pt x="1008693" y="392689"/>
                    <a:pt x="1100201" y="417208"/>
                    <a:pt x="1180696" y="464013"/>
                  </a:cubicBezTo>
                  <a:lnTo>
                    <a:pt x="1180695" y="464013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642757" tIns="642758" rIns="642758" bIns="642757" spcCol="1270" anchor="ctr"/>
            <a:lstStyle/>
            <a:p>
              <a:pPr algn="ctr" defTabSz="12001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b="1" dirty="0" smtClean="0">
                  <a:solidFill>
                    <a:srgbClr val="FF0000"/>
                  </a:solidFill>
                </a:rPr>
                <a:t>СМЫСЛОВОЕ ЧТЕНИЕ</a:t>
              </a:r>
              <a:endParaRPr lang="ru-RU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20" name="Круговая стрелка 19"/>
            <p:cNvSpPr/>
            <p:nvPr/>
          </p:nvSpPr>
          <p:spPr>
            <a:xfrm>
              <a:off x="8264593" y="3641892"/>
              <a:ext cx="46039" cy="1422781"/>
            </a:xfrm>
            <a:prstGeom prst="circularArrow">
              <a:avLst>
                <a:gd name="adj1" fmla="val 4687"/>
                <a:gd name="adj2" fmla="val 299029"/>
                <a:gd name="adj3" fmla="val 2526674"/>
                <a:gd name="adj4" fmla="val 15838823"/>
                <a:gd name="adj5" fmla="val 5469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Круговая стрелка 20"/>
            <p:cNvSpPr/>
            <p:nvPr/>
          </p:nvSpPr>
          <p:spPr>
            <a:xfrm>
              <a:off x="804721" y="5421956"/>
              <a:ext cx="46038" cy="46049"/>
            </a:xfrm>
            <a:prstGeom prst="circularArrow">
              <a:avLst>
                <a:gd name="adj1" fmla="val 6452"/>
                <a:gd name="adj2" fmla="val 429999"/>
                <a:gd name="adj3" fmla="val 10489124"/>
                <a:gd name="adj4" fmla="val 14837806"/>
                <a:gd name="adj5" fmla="val 7527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Shape 21"/>
            <p:cNvSpPr/>
            <p:nvPr/>
          </p:nvSpPr>
          <p:spPr>
            <a:xfrm flipH="1">
              <a:off x="8243955" y="1096448"/>
              <a:ext cx="144466" cy="46049"/>
            </a:xfrm>
            <a:prstGeom prst="leftCircularArrow">
              <a:avLst>
                <a:gd name="adj1" fmla="val 5984"/>
                <a:gd name="adj2" fmla="val 394124"/>
                <a:gd name="adj3" fmla="val 13313824"/>
                <a:gd name="adj4" fmla="val 10508221"/>
                <a:gd name="adj5" fmla="val 6981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389297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296499"/>
            <a:ext cx="4993577" cy="285258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6840760" cy="360040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ШНСУ – победа или поражение?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7" y="1196752"/>
            <a:ext cx="8521969" cy="54006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/>
              <a:t>2020 - 2021 </a:t>
            </a:r>
            <a:r>
              <a:rPr lang="ru-RU" sz="2000" b="1" dirty="0"/>
              <a:t>год </a:t>
            </a:r>
            <a:r>
              <a:rPr lang="ru-RU" sz="2000" dirty="0" smtClean="0"/>
              <a:t> </a:t>
            </a:r>
            <a:r>
              <a:rPr lang="ru-RU" sz="2000" dirty="0"/>
              <a:t>-  знакомство с определением ШНСУ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Погружение </a:t>
            </a:r>
            <a:r>
              <a:rPr lang="ru-RU" sz="2000" dirty="0"/>
              <a:t>в теорию. </a:t>
            </a:r>
            <a:endParaRPr lang="ru-RU" sz="2000" dirty="0" smtClean="0"/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Анализ</a:t>
            </a:r>
            <a:r>
              <a:rPr lang="ru-RU" sz="2000" dirty="0"/>
              <a:t>. </a:t>
            </a:r>
            <a:endParaRPr lang="ru-RU" sz="2000" dirty="0" smtClean="0"/>
          </a:p>
          <a:p>
            <a:pPr algn="just"/>
            <a:r>
              <a:rPr lang="ru-RU" sz="2000" dirty="0" smtClean="0"/>
              <a:t>Целеполагание</a:t>
            </a:r>
            <a:r>
              <a:rPr lang="ru-RU" sz="2000" dirty="0"/>
              <a:t>. </a:t>
            </a:r>
            <a:endParaRPr lang="ru-RU" sz="2000" dirty="0" smtClean="0"/>
          </a:p>
          <a:p>
            <a:pPr algn="just"/>
            <a:r>
              <a:rPr lang="ru-RU" sz="2000" dirty="0" smtClean="0"/>
              <a:t>Формирование </a:t>
            </a:r>
            <a:r>
              <a:rPr lang="ru-RU" sz="2000" dirty="0"/>
              <a:t>школьной команды. </a:t>
            </a:r>
            <a:endParaRPr lang="ru-RU" sz="2000" dirty="0" smtClean="0"/>
          </a:p>
          <a:p>
            <a:pPr algn="just"/>
            <a:r>
              <a:rPr lang="ru-RU" sz="2000" dirty="0" smtClean="0"/>
              <a:t>Создание </a:t>
            </a:r>
            <a:r>
              <a:rPr lang="ru-RU" sz="2000" dirty="0"/>
              <a:t>программы. </a:t>
            </a:r>
            <a:endParaRPr lang="ru-RU" sz="2000" dirty="0" smtClean="0"/>
          </a:p>
          <a:p>
            <a:pPr algn="just"/>
            <a:r>
              <a:rPr lang="ru-RU" sz="2000" dirty="0" smtClean="0"/>
              <a:t>Защита</a:t>
            </a:r>
            <a:r>
              <a:rPr lang="ru-RU" sz="2000" dirty="0"/>
              <a:t>. </a:t>
            </a:r>
            <a:endParaRPr lang="ru-RU" sz="2000" dirty="0" smtClean="0"/>
          </a:p>
          <a:p>
            <a:pPr marL="0" indent="0" algn="just">
              <a:buNone/>
            </a:pPr>
            <a:endParaRPr lang="ru-RU" sz="2000" dirty="0" smtClean="0"/>
          </a:p>
          <a:p>
            <a:pPr marL="0" indent="0" algn="just">
              <a:buNone/>
            </a:pPr>
            <a:endParaRPr lang="ru-RU" sz="2000" dirty="0"/>
          </a:p>
          <a:p>
            <a:pPr marL="0" indent="0" algn="ctr">
              <a:buNone/>
            </a:pPr>
            <a:r>
              <a:rPr lang="ru-RU" sz="2000" b="1" dirty="0" smtClean="0"/>
              <a:t>2 </a:t>
            </a:r>
            <a:r>
              <a:rPr lang="ru-RU" sz="2000" b="1" dirty="0"/>
              <a:t>место в региональном конкурсе программ перехода школы в эффективный режим работы. </a:t>
            </a:r>
            <a:endParaRPr lang="ru-RU" sz="2000" b="1" dirty="0" smtClean="0"/>
          </a:p>
          <a:p>
            <a:pPr marL="0" indent="0" algn="ctr">
              <a:buNone/>
            </a:pPr>
            <a:r>
              <a:rPr lang="ru-RU" sz="2000" b="1" dirty="0" smtClean="0"/>
              <a:t>7 </a:t>
            </a:r>
            <a:r>
              <a:rPr lang="ru-RU" sz="2000" b="1" dirty="0"/>
              <a:t>декабря 2020 года приказом департамента образования </a:t>
            </a:r>
            <a:endParaRPr lang="ru-RU" sz="2000" b="1" dirty="0" smtClean="0"/>
          </a:p>
          <a:p>
            <a:pPr marL="0" indent="0" algn="ctr">
              <a:buNone/>
            </a:pPr>
            <a:r>
              <a:rPr lang="ru-RU" sz="2000" b="1" dirty="0" smtClean="0"/>
              <a:t>№ 308/01-04 </a:t>
            </a:r>
            <a:r>
              <a:rPr lang="ru-RU" sz="2000" b="1" dirty="0"/>
              <a:t>нас признали региональной инновационной площадкой.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73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4104456" cy="360040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Шаг 3. Преодоление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352928" cy="5618480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/>
              <a:t>Что необходимо улучшить?</a:t>
            </a:r>
            <a:endParaRPr lang="ru-RU" sz="1800" dirty="0"/>
          </a:p>
          <a:p>
            <a:pPr marL="0" indent="0">
              <a:buNone/>
            </a:pP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684841"/>
              </p:ext>
            </p:extLst>
          </p:nvPr>
        </p:nvGraphicFramePr>
        <p:xfrm>
          <a:off x="611560" y="1412775"/>
          <a:ext cx="8064896" cy="41090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64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00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4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Характеристика качества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Планируемые меры по улучшению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20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Профессиональное развитие кадров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 теории к практики. Представление опыта своей работы через семинары и мастер-классы.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6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Обучение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Реализация </a:t>
                      </a:r>
                      <a:r>
                        <a:rPr lang="ru-RU" sz="1400" dirty="0" err="1">
                          <a:effectLst/>
                        </a:rPr>
                        <a:t>подпроекта</a:t>
                      </a:r>
                      <a:r>
                        <a:rPr lang="ru-RU" sz="1400" dirty="0">
                          <a:effectLst/>
                        </a:rPr>
                        <a:t>: «Индивидуальное сопровождение обучающихся». Практические наработки . Учительские </a:t>
                      </a:r>
                      <a:r>
                        <a:rPr lang="ru-RU" sz="1400" dirty="0" err="1">
                          <a:effectLst/>
                        </a:rPr>
                        <a:t>фишечки</a:t>
                      </a:r>
                      <a:r>
                        <a:rPr lang="ru-RU" sz="1400" dirty="0">
                          <a:effectLst/>
                        </a:rPr>
                        <a:t>. 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0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Управление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Управление на основе данных. Аналитическая работа на уровне педагогических работников.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01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Пространство жизнедеятельности школы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Реализация </a:t>
                      </a:r>
                      <a:r>
                        <a:rPr lang="ru-RU" sz="1400" dirty="0" err="1">
                          <a:effectLst/>
                        </a:rPr>
                        <a:t>подпроекта</a:t>
                      </a:r>
                      <a:r>
                        <a:rPr lang="ru-RU" sz="1400" dirty="0">
                          <a:effectLst/>
                        </a:rPr>
                        <a:t> «Образовательная среда. Как условия сделать возможностями» 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с учетом интересов детей. Понимание её роли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 обучении через взаимодействие с пространством.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20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Партнерство и взаимодействие с родителями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Индивидуальное сопровождение родителей, консультирование по интересующим вопросам, привлечение к участию во внеклассной работе.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517232"/>
            <a:ext cx="8136904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3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4104456" cy="360040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Шаг 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Восхождение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352928" cy="5618480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340768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 </a:t>
            </a:r>
          </a:p>
          <a:p>
            <a:pPr algn="just"/>
            <a:r>
              <a:rPr lang="ru-RU" dirty="0" smtClean="0"/>
              <a:t> Продолжать свой путь, не останавливаться на достигнутом.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150541"/>
            <a:ext cx="2910979" cy="43651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2852936"/>
            <a:ext cx="5502478" cy="314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10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04800" y="152400"/>
            <a:ext cx="8424936" cy="1754326"/>
          </a:xfrm>
          <a:prstGeom prst="rect">
            <a:avLst/>
          </a:prstGeom>
          <a:noFill/>
          <a:ln cmpd="sng">
            <a:noFill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Verdana" pitchFamily="34" charset="0"/>
                <a:ea typeface="Times New Roman" pitchFamily="18" charset="0"/>
              </a:rPr>
              <a:t>СПАСИБО</a:t>
            </a: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Verdana" pitchFamily="34" charset="0"/>
                <a:ea typeface="Times New Roman" pitchFamily="18" charset="0"/>
              </a:rPr>
              <a:t> </a:t>
            </a:r>
          </a:p>
          <a:p>
            <a:pPr algn="ctr" eaLnBrk="0" hangingPunct="0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Verdana" pitchFamily="34" charset="0"/>
                <a:ea typeface="Times New Roman" pitchFamily="18" charset="0"/>
              </a:rPr>
              <a:t>за внимание!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94" y="1700808"/>
            <a:ext cx="6557948" cy="491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34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908720"/>
            <a:ext cx="84249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60648"/>
            <a:ext cx="55373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ШНСУ – победа или поражение?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7" name="Рисунок 186" descr="http://www.alegri.ru/images/photos/medium/article16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20" y="5684159"/>
            <a:ext cx="1195724" cy="976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11560" y="1233706"/>
            <a:ext cx="820891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Из </a:t>
            </a:r>
            <a:r>
              <a:rPr lang="ru-RU" b="1" i="1" dirty="0"/>
              <a:t>опыта реализации Программы перехода школы в эффективный режим </a:t>
            </a:r>
            <a:r>
              <a:rPr lang="ru-RU" b="1" i="1" dirty="0" smtClean="0"/>
              <a:t>работы</a:t>
            </a:r>
            <a:endParaRPr lang="ru-RU" dirty="0"/>
          </a:p>
          <a:p>
            <a:r>
              <a:rPr lang="ru-RU" dirty="0"/>
              <a:t>   </a:t>
            </a:r>
            <a:r>
              <a:rPr lang="ru-RU" sz="1600" dirty="0">
                <a:hlinkClick r:id="rId3"/>
              </a:rPr>
              <a:t>Программа перехода школы в эффективный режим работы </a:t>
            </a:r>
            <a:r>
              <a:rPr lang="ru-RU" sz="1600" dirty="0"/>
              <a:t>содержит анализ текущей ситуации в школе. </a:t>
            </a:r>
            <a:endParaRPr lang="ru-RU" sz="1600" dirty="0" smtClean="0"/>
          </a:p>
          <a:p>
            <a:r>
              <a:rPr lang="ru-RU" sz="1600" dirty="0" smtClean="0"/>
              <a:t>Из него </a:t>
            </a:r>
            <a:r>
              <a:rPr lang="ru-RU" sz="1600" dirty="0"/>
              <a:t>следует, что проблема повышения качества образовательных результатов для школы является одной из важнейших, несмотря на отсутствие неуспевающих</a:t>
            </a:r>
            <a:r>
              <a:rPr lang="ru-RU" sz="1600" dirty="0" smtClean="0"/>
              <a:t>.</a:t>
            </a:r>
          </a:p>
          <a:p>
            <a:endParaRPr lang="ru-RU" sz="1600" dirty="0" smtClean="0"/>
          </a:p>
          <a:p>
            <a:pPr algn="ctr"/>
            <a:r>
              <a:rPr lang="ru-RU" sz="1600" dirty="0" smtClean="0"/>
              <a:t>             </a:t>
            </a:r>
            <a:r>
              <a:rPr lang="ru-RU" sz="1400" b="1" i="1" dirty="0" smtClean="0"/>
              <a:t>Итоги успеваемости и качество знаний обучающихся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858043"/>
              </p:ext>
            </p:extLst>
          </p:nvPr>
        </p:nvGraphicFramePr>
        <p:xfrm>
          <a:off x="1619672" y="3501008"/>
          <a:ext cx="6994218" cy="11513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0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7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77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92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92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2509">
                <a:tc>
                  <a:txBody>
                    <a:bodyPr/>
                    <a:lstStyle/>
                    <a:p>
                      <a:pPr marL="50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Показатель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0" marR="73025" marT="4445" marB="0">
                    <a:gradFill flip="none" rotWithShape="1">
                      <a:gsLst>
                        <a:gs pos="0">
                          <a:srgbClr val="009999">
                            <a:shade val="30000"/>
                            <a:satMod val="115000"/>
                          </a:srgbClr>
                        </a:gs>
                        <a:gs pos="50000">
                          <a:srgbClr val="009999">
                            <a:shade val="67500"/>
                            <a:satMod val="115000"/>
                          </a:srgbClr>
                        </a:gs>
                        <a:gs pos="100000">
                          <a:srgbClr val="009999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2017 – 2018 уч. год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0" marR="73025" marT="4445" marB="0">
                    <a:gradFill flip="none" rotWithShape="1">
                      <a:gsLst>
                        <a:gs pos="0">
                          <a:srgbClr val="009999">
                            <a:shade val="30000"/>
                            <a:satMod val="115000"/>
                          </a:srgbClr>
                        </a:gs>
                        <a:gs pos="50000">
                          <a:srgbClr val="009999">
                            <a:shade val="67500"/>
                            <a:satMod val="115000"/>
                          </a:srgbClr>
                        </a:gs>
                        <a:gs pos="100000">
                          <a:srgbClr val="009999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2018-2019 уч. год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0" marR="73025" marT="4445" marB="0">
                    <a:gradFill flip="none" rotWithShape="1">
                      <a:gsLst>
                        <a:gs pos="0">
                          <a:srgbClr val="009999">
                            <a:shade val="30000"/>
                            <a:satMod val="115000"/>
                          </a:srgbClr>
                        </a:gs>
                        <a:gs pos="50000">
                          <a:srgbClr val="009999">
                            <a:shade val="67500"/>
                            <a:satMod val="115000"/>
                          </a:srgbClr>
                        </a:gs>
                        <a:gs pos="100000">
                          <a:srgbClr val="009999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2019 – 2020 уч. год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0" marR="73025" marT="4445" marB="0">
                    <a:gradFill flip="none" rotWithShape="1">
                      <a:gsLst>
                        <a:gs pos="0">
                          <a:srgbClr val="009999">
                            <a:shade val="30000"/>
                            <a:satMod val="115000"/>
                          </a:srgbClr>
                        </a:gs>
                        <a:gs pos="50000">
                          <a:srgbClr val="009999">
                            <a:shade val="67500"/>
                            <a:satMod val="115000"/>
                          </a:srgbClr>
                        </a:gs>
                        <a:gs pos="100000">
                          <a:srgbClr val="009999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2020-2021 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уч. г.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0" marR="73025" marT="4445" marB="0">
                    <a:gradFill flip="none" rotWithShape="1">
                      <a:gsLst>
                        <a:gs pos="0">
                          <a:srgbClr val="009999">
                            <a:shade val="30000"/>
                            <a:satMod val="115000"/>
                          </a:srgbClr>
                        </a:gs>
                        <a:gs pos="50000">
                          <a:srgbClr val="009999">
                            <a:shade val="67500"/>
                            <a:satMod val="115000"/>
                          </a:srgbClr>
                        </a:gs>
                        <a:gs pos="100000">
                          <a:srgbClr val="009999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3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Успеваемость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0" marR="73025" marT="4445" marB="0">
                    <a:gradFill flip="none" rotWithShape="1">
                      <a:gsLst>
                        <a:gs pos="0">
                          <a:srgbClr val="009999">
                            <a:shade val="30000"/>
                            <a:satMod val="115000"/>
                          </a:srgbClr>
                        </a:gs>
                        <a:gs pos="50000">
                          <a:srgbClr val="009999">
                            <a:shade val="67500"/>
                            <a:satMod val="115000"/>
                          </a:srgbClr>
                        </a:gs>
                        <a:gs pos="100000">
                          <a:srgbClr val="009999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100% 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0" marR="73025" marT="4445" marB="0">
                    <a:gradFill flip="none" rotWithShape="1">
                      <a:gsLst>
                        <a:gs pos="0">
                          <a:srgbClr val="009999">
                            <a:shade val="30000"/>
                            <a:satMod val="115000"/>
                          </a:srgbClr>
                        </a:gs>
                        <a:gs pos="50000">
                          <a:srgbClr val="009999">
                            <a:shade val="67500"/>
                            <a:satMod val="115000"/>
                          </a:srgbClr>
                        </a:gs>
                        <a:gs pos="100000">
                          <a:srgbClr val="009999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100% 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0" marR="73025" marT="4445" marB="0">
                    <a:gradFill flip="none" rotWithShape="1">
                      <a:gsLst>
                        <a:gs pos="0">
                          <a:srgbClr val="009999">
                            <a:shade val="30000"/>
                            <a:satMod val="115000"/>
                          </a:srgbClr>
                        </a:gs>
                        <a:gs pos="50000">
                          <a:srgbClr val="009999">
                            <a:shade val="67500"/>
                            <a:satMod val="115000"/>
                          </a:srgbClr>
                        </a:gs>
                        <a:gs pos="100000">
                          <a:srgbClr val="009999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60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100% 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0" marR="73025" marT="4445" marB="0">
                    <a:gradFill flip="none" rotWithShape="1">
                      <a:gsLst>
                        <a:gs pos="0">
                          <a:srgbClr val="009999">
                            <a:shade val="30000"/>
                            <a:satMod val="115000"/>
                          </a:srgbClr>
                        </a:gs>
                        <a:gs pos="50000">
                          <a:srgbClr val="009999">
                            <a:shade val="67500"/>
                            <a:satMod val="115000"/>
                          </a:srgbClr>
                        </a:gs>
                        <a:gs pos="100000">
                          <a:srgbClr val="009999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60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100%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0" marR="73025" marT="4445" marB="0">
                    <a:gradFill flip="none" rotWithShape="1">
                      <a:gsLst>
                        <a:gs pos="0">
                          <a:srgbClr val="009999">
                            <a:shade val="30000"/>
                            <a:satMod val="115000"/>
                          </a:srgbClr>
                        </a:gs>
                        <a:gs pos="50000">
                          <a:srgbClr val="009999">
                            <a:shade val="67500"/>
                            <a:satMod val="115000"/>
                          </a:srgbClr>
                        </a:gs>
                        <a:gs pos="100000">
                          <a:srgbClr val="009999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3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Качество знаний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0" marR="73025" marT="4445" marB="0">
                    <a:gradFill flip="none" rotWithShape="1">
                      <a:gsLst>
                        <a:gs pos="0">
                          <a:srgbClr val="009999">
                            <a:shade val="30000"/>
                            <a:satMod val="115000"/>
                          </a:srgbClr>
                        </a:gs>
                        <a:gs pos="50000">
                          <a:srgbClr val="009999">
                            <a:shade val="67500"/>
                            <a:satMod val="115000"/>
                          </a:srgbClr>
                        </a:gs>
                        <a:gs pos="100000">
                          <a:srgbClr val="009999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50%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0" marR="73025" marT="4445" marB="0">
                    <a:gradFill flip="none" rotWithShape="1">
                      <a:gsLst>
                        <a:gs pos="0">
                          <a:srgbClr val="009999">
                            <a:shade val="30000"/>
                            <a:satMod val="115000"/>
                          </a:srgbClr>
                        </a:gs>
                        <a:gs pos="50000">
                          <a:srgbClr val="009999">
                            <a:shade val="67500"/>
                            <a:satMod val="115000"/>
                          </a:srgbClr>
                        </a:gs>
                        <a:gs pos="100000">
                          <a:srgbClr val="009999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47%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0" marR="73025" marT="4445" marB="0">
                    <a:gradFill flip="none" rotWithShape="1">
                      <a:gsLst>
                        <a:gs pos="0">
                          <a:srgbClr val="009999">
                            <a:shade val="30000"/>
                            <a:satMod val="115000"/>
                          </a:srgbClr>
                        </a:gs>
                        <a:gs pos="50000">
                          <a:srgbClr val="009999">
                            <a:shade val="67500"/>
                            <a:satMod val="115000"/>
                          </a:srgbClr>
                        </a:gs>
                        <a:gs pos="100000">
                          <a:srgbClr val="009999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60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34%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0" marR="73025" marT="4445" marB="0">
                    <a:gradFill flip="none" rotWithShape="1">
                      <a:gsLst>
                        <a:gs pos="0">
                          <a:srgbClr val="009999">
                            <a:shade val="30000"/>
                            <a:satMod val="115000"/>
                          </a:srgbClr>
                        </a:gs>
                        <a:gs pos="50000">
                          <a:srgbClr val="009999">
                            <a:shade val="67500"/>
                            <a:satMod val="115000"/>
                          </a:srgbClr>
                        </a:gs>
                        <a:gs pos="100000">
                          <a:srgbClr val="009999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60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38%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0" marR="73025" marT="4445" marB="0">
                    <a:gradFill flip="none" rotWithShape="1">
                      <a:gsLst>
                        <a:gs pos="0">
                          <a:srgbClr val="009999">
                            <a:shade val="30000"/>
                            <a:satMod val="115000"/>
                          </a:srgbClr>
                        </a:gs>
                        <a:gs pos="50000">
                          <a:srgbClr val="009999">
                            <a:shade val="67500"/>
                            <a:satMod val="115000"/>
                          </a:srgbClr>
                        </a:gs>
                        <a:gs pos="100000">
                          <a:srgbClr val="009999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911448"/>
              </p:ext>
            </p:extLst>
          </p:nvPr>
        </p:nvGraphicFramePr>
        <p:xfrm>
          <a:off x="1691680" y="4869160"/>
          <a:ext cx="7056785" cy="1448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13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13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13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13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13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Качество знаний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0" marR="73025" marT="4445" marB="0">
                    <a:gradFill flip="none" rotWithShape="1">
                      <a:gsLst>
                        <a:gs pos="0">
                          <a:srgbClr val="33CCCC">
                            <a:shade val="30000"/>
                            <a:satMod val="115000"/>
                          </a:srgbClr>
                        </a:gs>
                        <a:gs pos="50000">
                          <a:srgbClr val="33CCCC">
                            <a:shade val="67500"/>
                            <a:satMod val="115000"/>
                          </a:srgbClr>
                        </a:gs>
                        <a:gs pos="100000">
                          <a:srgbClr val="33CCCC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2017 – 2018 уч. год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0" marR="73025" marT="4445" marB="0">
                    <a:gradFill flip="none" rotWithShape="1">
                      <a:gsLst>
                        <a:gs pos="0">
                          <a:srgbClr val="33CCCC">
                            <a:shade val="30000"/>
                            <a:satMod val="115000"/>
                          </a:srgbClr>
                        </a:gs>
                        <a:gs pos="50000">
                          <a:srgbClr val="33CCCC">
                            <a:shade val="67500"/>
                            <a:satMod val="115000"/>
                          </a:srgbClr>
                        </a:gs>
                        <a:gs pos="100000">
                          <a:srgbClr val="33CCCC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2018-2019 уч. год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0" marR="73025" marT="4445" marB="0">
                    <a:gradFill flip="none" rotWithShape="1">
                      <a:gsLst>
                        <a:gs pos="0">
                          <a:srgbClr val="33CCCC">
                            <a:shade val="30000"/>
                            <a:satMod val="115000"/>
                          </a:srgbClr>
                        </a:gs>
                        <a:gs pos="50000">
                          <a:srgbClr val="33CCCC">
                            <a:shade val="67500"/>
                            <a:satMod val="115000"/>
                          </a:srgbClr>
                        </a:gs>
                        <a:gs pos="100000">
                          <a:srgbClr val="33CCCC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2019 – 2020 уч. год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0" marR="73025" marT="4445" marB="0">
                    <a:gradFill flip="none" rotWithShape="1">
                      <a:gsLst>
                        <a:gs pos="0">
                          <a:srgbClr val="33CCCC">
                            <a:shade val="30000"/>
                            <a:satMod val="115000"/>
                          </a:srgbClr>
                        </a:gs>
                        <a:gs pos="50000">
                          <a:srgbClr val="33CCCC">
                            <a:shade val="67500"/>
                            <a:satMod val="115000"/>
                          </a:srgbClr>
                        </a:gs>
                        <a:gs pos="100000">
                          <a:srgbClr val="33CCCC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2020-2021 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уч. г.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0" marR="73025" marT="4445" marB="0">
                    <a:gradFill flip="none" rotWithShape="1">
                      <a:gsLst>
                        <a:gs pos="0">
                          <a:srgbClr val="33CCCC">
                            <a:shade val="30000"/>
                            <a:satMod val="115000"/>
                          </a:srgbClr>
                        </a:gs>
                        <a:gs pos="50000">
                          <a:srgbClr val="33CCCC">
                            <a:shade val="67500"/>
                            <a:satMod val="115000"/>
                          </a:srgbClr>
                        </a:gs>
                        <a:gs pos="100000">
                          <a:srgbClr val="33CCCC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Начальное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общее образование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0" marR="73025" marT="4445" marB="0">
                    <a:gradFill flip="none" rotWithShape="1">
                      <a:gsLst>
                        <a:gs pos="0">
                          <a:srgbClr val="33CCCC">
                            <a:shade val="30000"/>
                            <a:satMod val="115000"/>
                          </a:srgbClr>
                        </a:gs>
                        <a:gs pos="50000">
                          <a:srgbClr val="33CCCC">
                            <a:shade val="67500"/>
                            <a:satMod val="115000"/>
                          </a:srgbClr>
                        </a:gs>
                        <a:gs pos="100000">
                          <a:srgbClr val="33CCCC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50%</a:t>
                      </a:r>
                      <a:endParaRPr lang="ru-RU" sz="1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33CCCC">
                            <a:shade val="30000"/>
                            <a:satMod val="115000"/>
                          </a:srgbClr>
                        </a:gs>
                        <a:gs pos="50000">
                          <a:srgbClr val="33CCCC">
                            <a:shade val="67500"/>
                            <a:satMod val="115000"/>
                          </a:srgbClr>
                        </a:gs>
                        <a:gs pos="100000">
                          <a:srgbClr val="33CCCC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38%</a:t>
                      </a:r>
                      <a:endParaRPr lang="ru-RU" sz="1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33CCCC">
                            <a:shade val="30000"/>
                            <a:satMod val="115000"/>
                          </a:srgbClr>
                        </a:gs>
                        <a:gs pos="50000">
                          <a:srgbClr val="33CCCC">
                            <a:shade val="67500"/>
                            <a:satMod val="115000"/>
                          </a:srgbClr>
                        </a:gs>
                        <a:gs pos="100000">
                          <a:srgbClr val="33CCCC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25%</a:t>
                      </a:r>
                      <a:endParaRPr lang="ru-RU" sz="1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33CCCC">
                            <a:shade val="30000"/>
                            <a:satMod val="115000"/>
                          </a:srgbClr>
                        </a:gs>
                        <a:gs pos="50000">
                          <a:srgbClr val="33CCCC">
                            <a:shade val="67500"/>
                            <a:satMod val="115000"/>
                          </a:srgbClr>
                        </a:gs>
                        <a:gs pos="100000">
                          <a:srgbClr val="33CCCC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33%</a:t>
                      </a:r>
                      <a:endParaRPr lang="ru-RU" sz="1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33CCCC">
                            <a:shade val="30000"/>
                            <a:satMod val="115000"/>
                          </a:srgbClr>
                        </a:gs>
                        <a:gs pos="50000">
                          <a:srgbClr val="33CCCC">
                            <a:shade val="67500"/>
                            <a:satMod val="115000"/>
                          </a:srgbClr>
                        </a:gs>
                        <a:gs pos="100000">
                          <a:srgbClr val="33CCCC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</a:rPr>
                        <a:t>Основное общее образование 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0" marR="73025" marT="4445" marB="0">
                    <a:gradFill flip="none" rotWithShape="1">
                      <a:gsLst>
                        <a:gs pos="0">
                          <a:srgbClr val="33CCCC">
                            <a:shade val="30000"/>
                            <a:satMod val="115000"/>
                          </a:srgbClr>
                        </a:gs>
                        <a:gs pos="50000">
                          <a:srgbClr val="33CCCC">
                            <a:shade val="67500"/>
                            <a:satMod val="115000"/>
                          </a:srgbClr>
                        </a:gs>
                        <a:gs pos="100000">
                          <a:srgbClr val="33CCCC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50%</a:t>
                      </a:r>
                      <a:endParaRPr lang="ru-RU" sz="1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33CCCC">
                            <a:shade val="30000"/>
                            <a:satMod val="115000"/>
                          </a:srgbClr>
                        </a:gs>
                        <a:gs pos="50000">
                          <a:srgbClr val="33CCCC">
                            <a:shade val="67500"/>
                            <a:satMod val="115000"/>
                          </a:srgbClr>
                        </a:gs>
                        <a:gs pos="100000">
                          <a:srgbClr val="33CCCC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56%</a:t>
                      </a:r>
                      <a:endParaRPr lang="ru-RU" sz="1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33CCCC">
                            <a:shade val="30000"/>
                            <a:satMod val="115000"/>
                          </a:srgbClr>
                        </a:gs>
                        <a:gs pos="50000">
                          <a:srgbClr val="33CCCC">
                            <a:shade val="67500"/>
                            <a:satMod val="115000"/>
                          </a:srgbClr>
                        </a:gs>
                        <a:gs pos="100000">
                          <a:srgbClr val="33CCCC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42%</a:t>
                      </a:r>
                      <a:endParaRPr lang="ru-RU" sz="1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33CCCC">
                            <a:shade val="30000"/>
                            <a:satMod val="115000"/>
                          </a:srgbClr>
                        </a:gs>
                        <a:gs pos="50000">
                          <a:srgbClr val="33CCCC">
                            <a:shade val="67500"/>
                            <a:satMod val="115000"/>
                          </a:srgbClr>
                        </a:gs>
                        <a:gs pos="100000">
                          <a:srgbClr val="33CCCC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43%</a:t>
                      </a:r>
                      <a:endParaRPr lang="ru-RU" sz="1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33CCCC">
                            <a:shade val="30000"/>
                            <a:satMod val="115000"/>
                          </a:srgbClr>
                        </a:gs>
                        <a:gs pos="50000">
                          <a:srgbClr val="33CCCC">
                            <a:shade val="67500"/>
                            <a:satMod val="115000"/>
                          </a:srgbClr>
                        </a:gs>
                        <a:gs pos="100000">
                          <a:srgbClr val="33CCCC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415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6264696" cy="360040"/>
          </a:xfrm>
        </p:spPr>
        <p:txBody>
          <a:bodyPr/>
          <a:lstStyle/>
          <a:p>
            <a:pPr algn="l"/>
            <a:r>
              <a:rPr lang="ru-RU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ШНСУ – победа или поражение?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4006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Если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рассмотреть в разрезе  уровней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образования, то будет видно, что процент качества в основной школе  выше, чем в начальной. Много зависит от подбора учащихся,   велик «вес» каждого обучающегося в процентном отношении (без учета 1 класса, детей с ОВЗ).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сельской малокомплектной школе результаты каждого обучающегося сильно влияют на результаты деятельности школы в целом.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Прогнозируемое снижение качества знаний, рост обучающихся со слабыми способностями, низкой мотивацией, испытывающих трудности в обучении,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определили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приоритетные  направления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работы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 реализации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Программы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перехода  школы в эффективный режим работы.</a:t>
            </a:r>
            <a:endParaRPr lang="ru-RU" sz="2000" dirty="0"/>
          </a:p>
          <a:p>
            <a:pPr marL="0" indent="0" algn="just">
              <a:buNone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 1.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Качество результатов образовательной деятельности.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Приоритет2.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Поддержка профессионального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развития педагогов.    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Приоритет 3.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Создание среды для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индивидуального сопровождения обучающихся.                                                     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45" y="4797152"/>
            <a:ext cx="2301172" cy="153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09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6624736" cy="360040"/>
          </a:xfrm>
        </p:spPr>
        <p:txBody>
          <a:bodyPr/>
          <a:lstStyle/>
          <a:p>
            <a:pPr algn="l"/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ШНСУ – победа или поражение?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4006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/>
              <a:t>Была создана рабочая группа по разработке инновационного </a:t>
            </a:r>
            <a:r>
              <a:rPr lang="ru-RU" sz="2000" dirty="0" smtClean="0"/>
              <a:t>продукта. </a:t>
            </a:r>
            <a:r>
              <a:rPr lang="ru-RU" sz="2000" dirty="0"/>
              <a:t>Проанализировали источники, опыт других ОО  для «изучения» успешных практик по переходу в эффективный режим работы.  Определили ведущий приоритет: </a:t>
            </a:r>
            <a:r>
              <a:rPr lang="ru-RU" sz="2000" b="1" dirty="0"/>
              <a:t>Индивидуальное сопровождение всех участников образовательных отношений.</a:t>
            </a:r>
            <a:r>
              <a:rPr lang="ru-RU" sz="2000" dirty="0"/>
              <a:t>  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Родился ряд </a:t>
            </a:r>
            <a:r>
              <a:rPr lang="ru-RU" sz="2000" b="1" u="sng" dirty="0" err="1" smtClean="0">
                <a:latin typeface="Times New Roman" pitchFamily="18" charset="0"/>
                <a:cs typeface="Times New Roman" pitchFamily="18" charset="0"/>
              </a:rPr>
              <a:t>подпроектов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 для реализации Программы: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i="1" dirty="0"/>
              <a:t>Индивидуальное сопровождение обучающихся</a:t>
            </a:r>
            <a:endParaRPr lang="ru-RU" sz="2000" i="1" dirty="0" smtClean="0"/>
          </a:p>
          <a:p>
            <a:pPr algn="just">
              <a:buFont typeface="Wingdings" pitchFamily="2" charset="2"/>
              <a:buChar char="v"/>
            </a:pPr>
            <a:r>
              <a:rPr lang="ru-RU" sz="2000" i="1" dirty="0" smtClean="0"/>
              <a:t>Поддержка </a:t>
            </a:r>
            <a:r>
              <a:rPr lang="ru-RU" sz="2000" i="1" dirty="0"/>
              <a:t>профессионального развития </a:t>
            </a:r>
            <a:r>
              <a:rPr lang="ru-RU" sz="2000" i="1" dirty="0" smtClean="0"/>
              <a:t>педагогов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i="1" dirty="0"/>
              <a:t>Внедрение педагогической стратегии Смысловое </a:t>
            </a:r>
            <a:r>
              <a:rPr lang="ru-RU" sz="2000" i="1" dirty="0" smtClean="0"/>
              <a:t>чтение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i="1" dirty="0"/>
              <a:t>Образовательная среда: как условия сделать возможностями</a:t>
            </a:r>
            <a:endParaRPr lang="ru-RU" sz="2000" i="1" dirty="0" smtClean="0"/>
          </a:p>
          <a:p>
            <a:pPr marL="0" indent="0"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5085184"/>
            <a:ext cx="2301172" cy="153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11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056784" cy="360040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Индивидуальное сопровождение обучающихся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4006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Таким образом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наш «недостаток» - нашу малочисленность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 превратили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«достоинство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осуществление индивидуального подхода в обучении стало приоритетным.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Численность обучающихся школы на 2021-2022 и 2022-2023                      учебный год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755576" y="3140968"/>
          <a:ext cx="7704858" cy="31677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51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44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4483">
                  <a:extLst>
                    <a:ext uri="{9D8B030D-6E8A-4147-A177-3AD203B41FA5}">
                      <a16:colId xmlns:a16="http://schemas.microsoft.com/office/drawing/2014/main" val="4129160519"/>
                    </a:ext>
                  </a:extLst>
                </a:gridCol>
                <a:gridCol w="6725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2593">
                  <a:extLst>
                    <a:ext uri="{9D8B030D-6E8A-4147-A177-3AD203B41FA5}">
                      <a16:colId xmlns:a16="http://schemas.microsoft.com/office/drawing/2014/main" val="1225482770"/>
                    </a:ext>
                  </a:extLst>
                </a:gridCol>
                <a:gridCol w="8532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16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1612">
                  <a:extLst>
                    <a:ext uri="{9D8B030D-6E8A-4147-A177-3AD203B41FA5}">
                      <a16:colId xmlns:a16="http://schemas.microsoft.com/office/drawing/2014/main" val="3826797195"/>
                    </a:ext>
                  </a:extLst>
                </a:gridCol>
                <a:gridCol w="5745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4533">
                  <a:extLst>
                    <a:ext uri="{9D8B030D-6E8A-4147-A177-3AD203B41FA5}">
                      <a16:colId xmlns:a16="http://schemas.microsoft.com/office/drawing/2014/main" val="2277104717"/>
                    </a:ext>
                  </a:extLst>
                </a:gridCol>
              </a:tblGrid>
              <a:tr h="259396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НОО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ООО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421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Класс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Количество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обучающихся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Из них дети с ОВЗ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Класс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Количество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обучающихся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Из них дети с ОВЗ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4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2021-2022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2022-2023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2021-2022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2022-2023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2021-2022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2022-2023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2021-2022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2022-2023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21564487"/>
                  </a:ext>
                </a:extLst>
              </a:tr>
              <a:tr h="2593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 класс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 класс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3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 класс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4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6 класс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3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 класс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7 класс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93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 класс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8 класс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4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25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9 класс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Нет 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93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Итого: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11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12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4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326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560840" cy="504056"/>
          </a:xfrm>
        </p:spPr>
        <p:txBody>
          <a:bodyPr/>
          <a:lstStyle/>
          <a:p>
            <a:pPr algn="l"/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Индивидуальное сопровождение обучающихся: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Шаг </a:t>
            </a: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Погружение.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400600"/>
          </a:xfrm>
        </p:spPr>
        <p:txBody>
          <a:bodyPr/>
          <a:lstStyle/>
          <a:p>
            <a:pPr algn="just"/>
            <a:r>
              <a:rPr lang="ru-RU" sz="2000" dirty="0" smtClean="0"/>
              <a:t>   Все </a:t>
            </a:r>
            <a:r>
              <a:rPr lang="ru-RU" sz="2000" dirty="0"/>
              <a:t>педагоги школы прошли  </a:t>
            </a:r>
            <a:r>
              <a:rPr lang="ru-RU" sz="2000" b="1" dirty="0"/>
              <a:t> </a:t>
            </a:r>
            <a:r>
              <a:rPr lang="ru-RU" sz="2000" dirty="0"/>
              <a:t>в 2020-2021 учебном году ППК «Стратегии управления качеством образования в школе», включающий модуль «Школьная модель профилактики и коррекции трудностей в обучении у обучающихся с рисками школьной </a:t>
            </a:r>
            <a:r>
              <a:rPr lang="ru-RU" sz="2000" dirty="0" err="1"/>
              <a:t>неуспешности</a:t>
            </a:r>
            <a:r>
              <a:rPr lang="ru-RU" sz="2000" dirty="0"/>
              <a:t>».</a:t>
            </a:r>
          </a:p>
          <a:p>
            <a:pPr algn="just"/>
            <a:r>
              <a:rPr lang="ru-RU" sz="2000" dirty="0" smtClean="0"/>
              <a:t> </a:t>
            </a:r>
            <a:r>
              <a:rPr lang="ru-RU" sz="2000" dirty="0">
                <a:hlinkClick r:id="rId3"/>
              </a:rPr>
              <a:t>На </a:t>
            </a:r>
            <a:r>
              <a:rPr lang="ru-RU" sz="2000" dirty="0" smtClean="0">
                <a:hlinkClick r:id="rId3"/>
              </a:rPr>
              <a:t>заседаниях педагогических советов, методических объединений педагогов, семинарах </a:t>
            </a:r>
            <a:r>
              <a:rPr lang="ru-RU" sz="2000" dirty="0">
                <a:hlinkClick r:id="rId3"/>
              </a:rPr>
              <a:t>изучены методические рекомендации </a:t>
            </a:r>
            <a:r>
              <a:rPr lang="ru-RU" sz="2000" dirty="0" smtClean="0">
                <a:hlinkClick r:id="rId3"/>
              </a:rPr>
              <a:t> </a:t>
            </a:r>
            <a:r>
              <a:rPr lang="ru-RU" sz="2000" dirty="0"/>
              <a:t>по организации образовательной деятельности с обучающимися, </a:t>
            </a:r>
            <a:r>
              <a:rPr lang="ru-RU" sz="2000" dirty="0" smtClean="0"/>
              <a:t>испытывающими </a:t>
            </a:r>
            <a:r>
              <a:rPr lang="ru-RU" sz="2000" dirty="0"/>
              <a:t>трудности в освоении образовательной программы. Проанализированы теоретические источники и опыт других образовательных </a:t>
            </a:r>
            <a:r>
              <a:rPr lang="ru-RU" sz="2000" dirty="0" smtClean="0"/>
              <a:t>                          организаций</a:t>
            </a:r>
            <a:r>
              <a:rPr lang="ru-RU" sz="2000" dirty="0" smtClean="0"/>
              <a:t>.</a:t>
            </a:r>
          </a:p>
          <a:p>
            <a:pPr marL="0" indent="0" algn="just">
              <a:buNone/>
            </a:pPr>
            <a:r>
              <a:rPr lang="ru-RU" sz="2000" dirty="0"/>
              <a:t> </a:t>
            </a:r>
            <a:r>
              <a:rPr lang="ru-RU" sz="2000" dirty="0" smtClean="0"/>
              <a:t>   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725144"/>
            <a:ext cx="2557707" cy="169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41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344816" cy="360040"/>
          </a:xfrm>
        </p:spPr>
        <p:txBody>
          <a:bodyPr/>
          <a:lstStyle/>
          <a:p>
            <a:pPr algn="l"/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Индивидуальное сопровождение обучающихся: </a:t>
            </a: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Шаг 1. Погружение.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400600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     </a:t>
            </a:r>
            <a:r>
              <a:rPr lang="ru-RU" sz="2000" dirty="0" smtClean="0">
                <a:hlinkClick r:id="rId2"/>
              </a:rPr>
              <a:t>16 </a:t>
            </a:r>
            <a:r>
              <a:rPr lang="ru-RU" sz="2000" dirty="0">
                <a:hlinkClick r:id="rId2"/>
              </a:rPr>
              <a:t>февраля 2020-2021 года   на базе школы был проведен выездной психолого педагогический консилиум </a:t>
            </a:r>
            <a:r>
              <a:rPr lang="ru-RU" sz="2000" dirty="0"/>
              <a:t>совместно с Центром «Содействие» для оказания помощи обучающимся, испытывающим трудности в обучении. Специалистами Центра «Содействие</a:t>
            </a:r>
            <a:r>
              <a:rPr lang="ru-RU" sz="2000" dirty="0" smtClean="0"/>
              <a:t>» -  </a:t>
            </a:r>
            <a:r>
              <a:rPr lang="ru-RU" sz="2000" dirty="0"/>
              <a:t>логопедом, дефектологом, педагогом-психологом обследованы обучающиеся с 1 по 6 класс. Получены рекомендации по индивидуальному сопровождению. </a:t>
            </a:r>
            <a:endParaRPr lang="ru-RU" sz="2000" dirty="0" smtClean="0"/>
          </a:p>
          <a:p>
            <a:pPr marL="0" indent="0" algn="just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3 </a:t>
            </a:r>
            <a:r>
              <a:rPr lang="ru-RU" sz="2000" dirty="0"/>
              <a:t>обучающихся направлены на ПМПК и получили статус </a:t>
            </a:r>
            <a:r>
              <a:rPr lang="ru-RU" sz="2000" dirty="0" smtClean="0"/>
              <a:t>детей </a:t>
            </a:r>
            <a:r>
              <a:rPr lang="ru-RU" sz="2000" dirty="0"/>
              <a:t>с </a:t>
            </a:r>
            <a:r>
              <a:rPr lang="ru-RU" sz="2000" dirty="0" smtClean="0"/>
              <a:t>ОВЗ. </a:t>
            </a:r>
          </a:p>
          <a:p>
            <a:pPr algn="just"/>
            <a:r>
              <a:rPr lang="ru-RU" sz="2000" dirty="0"/>
              <a:t> </a:t>
            </a:r>
            <a:r>
              <a:rPr lang="ru-RU" sz="2000" dirty="0">
                <a:hlinkClick r:id="rId3"/>
              </a:rPr>
              <a:t>Была создана и начала наполняться копилка активных методов обучения «Учительские </a:t>
            </a:r>
            <a:r>
              <a:rPr lang="ru-RU" sz="2000" dirty="0" err="1">
                <a:hlinkClick r:id="rId3"/>
              </a:rPr>
              <a:t>фишечки</a:t>
            </a:r>
            <a:r>
              <a:rPr lang="ru-RU" sz="2000" dirty="0">
                <a:hlinkClick r:id="rId3"/>
              </a:rPr>
              <a:t>» </a:t>
            </a:r>
            <a:r>
              <a:rPr lang="ru-RU" sz="2000" dirty="0"/>
              <a:t>. </a:t>
            </a:r>
            <a:endParaRPr lang="ru-RU" sz="2000" dirty="0" smtClean="0"/>
          </a:p>
          <a:p>
            <a:pPr marL="0" indent="0" algn="just">
              <a:buNone/>
            </a:pPr>
            <a:r>
              <a:rPr lang="ru-RU" sz="2000" dirty="0"/>
              <a:t> </a:t>
            </a:r>
            <a:r>
              <a:rPr lang="ru-RU" sz="2000" dirty="0" smtClean="0"/>
              <a:t>  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363" y="4509120"/>
            <a:ext cx="2988069" cy="199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95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5" y="5085184"/>
            <a:ext cx="2161679" cy="1628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416824" cy="360040"/>
          </a:xfrm>
        </p:spPr>
        <p:txBody>
          <a:bodyPr/>
          <a:lstStyle/>
          <a:p>
            <a:pPr algn="l"/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Индивидуальное сопровождение обучающихся: </a:t>
            </a: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Шаг 2. Движение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400600"/>
          </a:xfrm>
        </p:spPr>
        <p:txBody>
          <a:bodyPr/>
          <a:lstStyle/>
          <a:p>
            <a:pPr marL="0" lvl="0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1.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Пакет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нормативных документов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достижения поставленных целей, данная работа была приведена в систему: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2021-2022 учебном году принята </a:t>
            </a:r>
            <a:r>
              <a:rPr lang="ru-RU" sz="1800" dirty="0">
                <a:latin typeface="Times New Roman" pitchFamily="18" charset="0"/>
                <a:cs typeface="Times New Roman" pitchFamily="18" charset="0"/>
                <a:hlinkClick r:id="rId4"/>
              </a:rPr>
              <a:t>Программа работы с обучающимися с рисками учебной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  <a:hlinkClick r:id="rId4"/>
              </a:rPr>
              <a:t>неуспешности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Педагогическим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коллективом была разработана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  <a:hlinkClick r:id="rId5"/>
              </a:rPr>
              <a:t>дорожная </a:t>
            </a:r>
            <a:r>
              <a:rPr lang="ru-RU" sz="1800" dirty="0">
                <a:latin typeface="Times New Roman" pitchFamily="18" charset="0"/>
                <a:cs typeface="Times New Roman" pitchFamily="18" charset="0"/>
                <a:hlinkClick r:id="rId5"/>
              </a:rPr>
              <a:t>карта внедрения   модели системы профилактики и коррекции трудностей в обучении у обучающихся с рисками школьной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  <a:hlinkClick r:id="rId5"/>
              </a:rPr>
              <a:t>неуспешности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 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Ежегодно разрабатывается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  <a:hlinkClick r:id="rId6"/>
              </a:rPr>
              <a:t>план </a:t>
            </a:r>
            <a:r>
              <a:rPr lang="ru-RU" sz="1800" dirty="0">
                <a:latin typeface="Times New Roman" pitchFamily="18" charset="0"/>
                <a:cs typeface="Times New Roman" pitchFamily="18" charset="0"/>
                <a:hlinkClick r:id="rId6"/>
              </a:rPr>
              <a:t>мероприятий по повышению образовательных результатов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он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включает в себя планирование работы учителей школы по повышению уровня успеваемости и качества знаний  обучающихся.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Педагогом-психологом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разработана </a:t>
            </a:r>
            <a:r>
              <a:rPr lang="ru-RU" sz="1800" dirty="0">
                <a:latin typeface="Times New Roman" pitchFamily="18" charset="0"/>
                <a:cs typeface="Times New Roman" pitchFamily="18" charset="0"/>
                <a:hlinkClick r:id="rId7"/>
              </a:rPr>
              <a:t>Программа психолого-педагогического сопровождения обучающихся, имеющих трудности в обучении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содержащая    рекомендации родителям и педагогам о способах преодоления неуспеваемости у учащихся. </a:t>
            </a:r>
          </a:p>
          <a:p>
            <a:pPr marL="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79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еловая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Деловая</Template>
  <TotalTime>5241</TotalTime>
  <Words>1807</Words>
  <Application>Microsoft Office PowerPoint</Application>
  <PresentationFormat>Экран (4:3)</PresentationFormat>
  <Paragraphs>299</Paragraphs>
  <Slides>22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Calibri</vt:lpstr>
      <vt:lpstr>Garamond</vt:lpstr>
      <vt:lpstr>Georgia</vt:lpstr>
      <vt:lpstr>Times New Roman</vt:lpstr>
      <vt:lpstr>Verdana</vt:lpstr>
      <vt:lpstr>Wingdings</vt:lpstr>
      <vt:lpstr>Деловая</vt:lpstr>
      <vt:lpstr>Презентация PowerPoint</vt:lpstr>
      <vt:lpstr>ШНСУ – победа или поражение?</vt:lpstr>
      <vt:lpstr>Презентация PowerPoint</vt:lpstr>
      <vt:lpstr>ШНСУ – победа или поражение?</vt:lpstr>
      <vt:lpstr>ШНСУ – победа или поражение?</vt:lpstr>
      <vt:lpstr>Индивидуальное сопровождение обучающихся</vt:lpstr>
      <vt:lpstr>Индивидуальное сопровождение обучающихся:  Шаг 1. Погружение.</vt:lpstr>
      <vt:lpstr>Индивидуальное сопровождение обучающихся: Шаг 1. Погружение.</vt:lpstr>
      <vt:lpstr>Индивидуальное сопровождение обучающихся: Шаг 2. Движение</vt:lpstr>
      <vt:lpstr>Индивидуальное сопровождение обучающихся: Шаг 2. Движение</vt:lpstr>
      <vt:lpstr>Индивидуальное сопровождение обучающихся: Шаг 2. Движение</vt:lpstr>
      <vt:lpstr> Индивидуальное сопровождение обучающихся: Шаг 2. Движение</vt:lpstr>
      <vt:lpstr>Индивидуальное сопровождение обучающихся: Шаг 2. Движение</vt:lpstr>
      <vt:lpstr>Индивидуальное сопровождение обучающихся: Шаг 2. Движение</vt:lpstr>
      <vt:lpstr>Индивидуальное сопровождение обучающихся: Шаг 2. Движение</vt:lpstr>
      <vt:lpstr> Поддержка профессионального развития педагогов</vt:lpstr>
      <vt:lpstr>Поддержка профессионального развития педагогов</vt:lpstr>
      <vt:lpstr>Внедрение педагогической стратегии «Смысловое чтение»</vt:lpstr>
      <vt:lpstr>ШНСУ – победа или поражение?</vt:lpstr>
      <vt:lpstr>Шаг 3. Преодоление</vt:lpstr>
      <vt:lpstr>Шаг 4. Восхождение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Павлозавр</dc:creator>
  <cp:lastModifiedBy>Наталья Михайловна</cp:lastModifiedBy>
  <cp:revision>197</cp:revision>
  <dcterms:created xsi:type="dcterms:W3CDTF">2013-11-12T08:25:55Z</dcterms:created>
  <dcterms:modified xsi:type="dcterms:W3CDTF">2022-12-06T10:53:27Z</dcterms:modified>
</cp:coreProperties>
</file>