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18" r:id="rId22"/>
    <p:sldId id="319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CC52-C745-4957-A5F0-C6EF610E39F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A72A-D84F-4D1F-834B-FD5745BC1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%20&#1089;&#1082;&#1085;&#1103;&#1090;&#1080;&#1085;&#1086;&#1074;&#1089;&#1082;&#1072;&#1103;\Desktop\&#1063;&#1105;&#1088;&#1085;&#1072;&#1103;%20&#1082;&#1091;&#1088;&#1080;&#1094;&#1072;\&#1063;&#1058;&#1054;%20&#1043;&#1044;&#1045;%20&#1050;&#1054;&#1043;&#1044;&#1040;\&#1048;.%20&#1057;.%20&#1041;&#1072;&#1093;%20-%20Siciliano%20(&#1040;&#1088;&#1092;&#1072;%20&#1048;%20&#1060;&#1083;&#1077;&#1081;&#1090;&#1072;)%20%5b&#1089;%20&#1089;&#1072;&#1081;&#1090;&#1072;%20www.ololo.fm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%20&#1089;&#1082;&#1085;&#1103;&#1090;&#1080;&#1085;&#1086;&#1074;&#1089;&#1082;&#1072;&#1103;\Desktop\&#1063;&#1105;&#1088;&#1085;&#1072;&#1103;%20&#1082;&#1091;&#1088;&#1080;&#1094;&#1072;\&#1063;&#1058;&#1054;%20&#1043;&#1044;&#1045;%20&#1050;&#1054;&#1043;&#1044;&#1040;\&#1060;&#1072;&#1085;&#1092;&#1072;&#1088;&#1099;%20&#1055;&#1088;&#1072;&#1079;&#1076;&#1085;&#1080;&#1095;&#1085;&#1099;&#1077;%20-%20&#1055;&#1086;&#1083;&#1085;&#1072;&#1103;%20&#1042;&#1077;&#1088;&#1089;&#1080;&#1103;%20%5b&#1089;%20&#1089;&#1072;&#1081;&#1090;&#1072;%20www.ololo.fm%5d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%20&#1089;&#1082;&#1085;&#1103;&#1090;&#1080;&#1085;&#1086;&#1074;&#1089;&#1082;&#1072;&#1103;\Desktop\&#1063;&#1105;&#1088;&#1085;&#1072;&#1103;%20&#1082;&#1091;&#1088;&#1080;&#1094;&#1072;\&#1063;&#1058;&#1054;%20&#1043;&#1044;&#1045;%20&#1050;&#1054;&#1043;&#1044;&#1040;\&#1048;.%20&#1057;.%20&#1041;&#1072;&#1093;%20-%20Siciliano%20(&#1040;&#1088;&#1092;&#1072;%20&#1048;%20&#1060;&#1083;&#1077;&#1081;&#1090;&#1072;)%20%5b&#1089;%20&#1089;&#1072;&#1081;&#1090;&#1072;%20www.ololo.fm%5d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6;&#1082;&#1086;&#1083;&#1072;%20&#1089;&#1082;&#1085;&#1103;&#1090;&#1080;&#1085;&#1086;&#1074;&#1089;&#1082;&#1072;&#1103;\Desktop\&#1063;&#1105;&#1088;&#1085;&#1072;&#1103;%20&#1082;&#1091;&#1088;&#1080;&#1094;&#1072;\&#1063;&#1058;&#1054;%20&#1043;&#1044;&#1045;%20&#1050;&#1054;&#1043;&#1044;&#1040;\&#1086;&#1090;&#1088;&#1099;&#1074;&#1086;&#1082;%20&#1080;&#1079;%20&#1084;&#1091;&#1083;&#1100;&#1090;&#1092;&#1080;&#1083;&#1100;&#1084;&#1072;.mp4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%20&#1089;&#1082;&#1085;&#1103;&#1090;&#1080;&#1085;&#1086;&#1074;&#1089;&#1082;&#1072;&#1103;\Desktop\&#1063;&#1105;&#1088;&#1085;&#1072;&#1103;%20&#1082;&#1091;&#1088;&#1080;&#1094;&#1072;\&#1063;&#1058;&#1054;%20&#1043;&#1044;&#1045;%20&#1050;&#1054;&#1043;&#1044;&#1040;\&#1048;.%20&#1057;.%20&#1041;&#1072;&#1093;%20-%20Siciliano%20(&#1040;&#1088;&#1092;&#1072;%20&#1048;%20&#1060;&#1083;&#1077;&#1081;&#1090;&#1072;)%20%5b&#1089;%20&#1089;&#1072;&#1081;&#1090;&#1072;%20www.ololo.fm%5d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%20&#1089;&#1082;&#1085;&#1103;&#1090;&#1080;&#1085;&#1086;&#1074;&#1089;&#1082;&#1072;&#1103;\Desktop\&#1063;&#1105;&#1088;&#1085;&#1072;&#1103;%20&#1082;&#1091;&#1088;&#1080;&#1094;&#1072;\&#1063;&#1058;&#1054;%20&#1043;&#1044;&#1045;%20&#1050;&#1054;&#1043;&#1044;&#1040;\Neizvesten-korolevskiy-organ(mp3tune.net).mp3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%20&#1089;&#1082;&#1085;&#1103;&#1090;&#1080;&#1085;&#1086;&#1074;&#1089;&#1082;&#1072;&#1103;\Desktop\&#1063;&#1105;&#1088;&#1085;&#1072;&#1103;%20&#1082;&#1091;&#1088;&#1080;&#1094;&#1072;\&#1063;&#1058;&#1054;%20&#1043;&#1044;&#1045;%20&#1050;&#1054;&#1043;&#1044;&#1040;\&#1060;&#1072;&#1085;&#1092;&#1072;&#1088;&#1099;%20&#1055;&#1088;&#1072;&#1079;&#1076;&#1085;&#1080;&#1095;&#1085;&#1099;&#1077;%20-%20&#1055;&#1086;&#1083;&#1085;&#1072;&#1103;%20&#1042;&#1077;&#1088;&#1089;&#1080;&#1103;%20%5b&#1089;%20&#1089;&#1072;&#1081;&#1090;&#1072;%20www.ololo.fm%5d.mp3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57188" y="785813"/>
            <a:ext cx="8429625" cy="511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dirty="0" smtClean="0">
                <a:solidFill>
                  <a:srgbClr val="C00000"/>
                </a:solidFill>
                <a:latin typeface="Calibri" pitchFamily="34" charset="0"/>
              </a:rPr>
              <a:t>ЧТО? ГДЕ? КОГДА?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dirty="0" smtClean="0">
                <a:solidFill>
                  <a:srgbClr val="C00000"/>
                </a:solidFill>
                <a:latin typeface="Calibri" pitchFamily="34" charset="0"/>
              </a:rPr>
              <a:t>  А.Погорельский</a:t>
            </a:r>
            <a:endParaRPr lang="ru-RU" sz="54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dirty="0">
                <a:solidFill>
                  <a:srgbClr val="C00000"/>
                </a:solidFill>
                <a:latin typeface="Calibri" pitchFamily="34" charset="0"/>
              </a:rPr>
              <a:t> «Черная курица, или подземные жители».</a:t>
            </a:r>
          </a:p>
        </p:txBody>
      </p:sp>
      <p:pic>
        <p:nvPicPr>
          <p:cNvPr id="8" name="И. С. Бах - Siciliano (Арфа И Флейта)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453336"/>
            <a:ext cx="232792" cy="23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88" y="1143000"/>
            <a:ext cx="342900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9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Летом 1836 года Антоний Погорельский для лечения поехал в Ниццу и на пути туда умер в Варшаве (Польша). </a:t>
            </a:r>
          </a:p>
        </p:txBody>
      </p:sp>
      <p:pic>
        <p:nvPicPr>
          <p:cNvPr id="3" name="Рисунок 2" descr="koz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764704"/>
            <a:ext cx="4631953" cy="551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0688"/>
            <a:ext cx="5544616" cy="495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Фанфары Праздничные - Полная Версия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125288" cy="12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563563"/>
            <a:ext cx="8401050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Волшебная повесть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«Чёрная курица, или подземные жители»</a:t>
            </a:r>
          </a:p>
        </p:txBody>
      </p:sp>
      <p:pic>
        <p:nvPicPr>
          <p:cNvPr id="3" name="Рисунок 2" descr="Imag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3"/>
            <a:ext cx="3672408" cy="480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20312_black_chik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484783"/>
            <a:ext cx="3816424" cy="483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И. С. Бах - Siciliano (Арфа И Флейта)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453336"/>
            <a:ext cx="144016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755576" y="836712"/>
            <a:ext cx="79295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“Черная курица” была написана  Погорельским для любимого племянника Алеши.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кто же  этот Алеша?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tmps7dWX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548680"/>
            <a:ext cx="4592142" cy="588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14313" y="857250"/>
            <a:ext cx="4286250" cy="535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Племянник Алексей стал впоследствии замечательным писателем Алексеем Константиновичем Толстым.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14313" y="4857750"/>
            <a:ext cx="8715375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Какие достопримечательности Петербурга упоминаются в начале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повести? Найдите их на карте. Обозначьте на карте место, где находился пансион Алёши.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Microsoft YaHei" charset="-122"/>
              <a:cs typeface="Arial" charset="0"/>
            </a:endParaRPr>
          </a:p>
        </p:txBody>
      </p:sp>
      <p:pic>
        <p:nvPicPr>
          <p:cNvPr id="7169" name="Picture 1" descr="C:\Users\школа скнятиновская\Desktop\Чёрная курица\ЧТО ГДЕ КОГДА\карта СП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56084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363227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4032448" cy="307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news_FIA_ccN_1313143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620688"/>
            <a:ext cx="4392488" cy="342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on643758765676765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356992"/>
            <a:ext cx="4104456" cy="314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5425977_1287333209_49116140_1253883259_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356992"/>
            <a:ext cx="4339597" cy="321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4313" y="928688"/>
            <a:ext cx="3786187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Исаакиевская площадь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38" y="857250"/>
            <a:ext cx="28067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Адмиралтейство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301208"/>
            <a:ext cx="36433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Конногвардейский манеж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3200" y="5715000"/>
            <a:ext cx="30019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Монумент Петра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0165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548679"/>
            <a:ext cx="6624736" cy="478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00063" y="4786313"/>
            <a:ext cx="8229600" cy="277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Какие книги любил читать Алеша и почему? </a:t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</a:b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Microsoft YaHei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0b04d502a21d96400ec49790a2a81e7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34169"/>
            <a:ext cx="7416824" cy="575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2lab35le1327400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08920"/>
            <a:ext cx="2304256" cy="362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987675" y="3573463"/>
            <a:ext cx="561677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Рыцарские романы и  волшебные повести, т.к. учитель был немец, и в библиотеке была именно такая литература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625" y="1508125"/>
            <a:ext cx="82867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Всякий раз, когда позволяли Алеше в часы отдохновения играть на дворе, первое движение его было — подбегать к забору.</a:t>
            </a: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зачем он это делал?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0_2d573_d8c6622d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8208913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6ad79478a7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3960440" cy="533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211960" y="548680"/>
            <a:ext cx="4500562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Тут он становился на цыпочки и пристально смотрел в круглые дырочки, которыми усеян был забор. Он всё ожидал, что когда-нибудь эта волшебница явится в переулке и сквозь дырочку подаст ему игрушку, или талисман, или письмецо от папеньки или маменьки, от которых не получал он давно уже никакого известия.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48" y="-27295"/>
            <a:ext cx="9144000" cy="6858000"/>
          </a:xfrm>
          <a:prstGeom prst="rect">
            <a:avLst/>
          </a:prstGeom>
        </p:spPr>
      </p:pic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1714500" y="0"/>
            <a:ext cx="18473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ВИДЕО - ВОПРОС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отрывок из мультфильм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540130"/>
            <a:ext cx="7632848" cy="469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47736-b42644faf6afa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4716016" y="836712"/>
            <a:ext cx="41044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Алеша так неожиданно бросился на шею к кухарке, что она упустила из рук Чернушку, которая, воспользовавшись этим, от страха взлетела на кровлю сарая и там продолжала кудахтать. </a:t>
            </a:r>
          </a:p>
        </p:txBody>
      </p:sp>
      <p:pic>
        <p:nvPicPr>
          <p:cNvPr id="4" name="Рисунок 3" descr="imgh17426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4464496" cy="580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И. С. Бах - Siciliano (Арфа И Флейта)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20472" y="6525344"/>
            <a:ext cx="160784" cy="16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1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5813" y="1231900"/>
            <a:ext cx="76438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6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Что отдал Алеша кухарке </a:t>
            </a:r>
            <a:r>
              <a:rPr lang="ru-RU" sz="6000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Тринушке</a:t>
            </a:r>
            <a:r>
              <a:rPr lang="ru-RU" sz="6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за жизнь Чернушки? И почему этот предмет был ему так дорог?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2" descr="profilepic107293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32" y="692695"/>
            <a:ext cx="5808117" cy="580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5292080" y="620688"/>
            <a:ext cx="3433762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800" b="1" dirty="0">
                <a:solidFill>
                  <a:srgbClr val="FF0000"/>
                </a:solidFill>
              </a:rPr>
              <a:t>Золотой империал, который был подарен Алеше любимой бабушкой.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38" y="1357313"/>
            <a:ext cx="7929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48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 тот день, когда Алеша спас Чернушку, все готовились к встрече очень важного гостя. </a:t>
            </a:r>
            <a:r>
              <a:rPr lang="ru-RU" sz="4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 кто был этот гость и чему так был удивлен Алеша, когда увидел его?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427984" y="487363"/>
            <a:ext cx="428625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Алеша, к крайнему удивлению,  увидел... не шлем пернатый, но просто маленькую лысую головку, набело </a:t>
            </a:r>
            <a:r>
              <a:rPr lang="ru-RU" sz="2400" dirty="0" err="1">
                <a:solidFill>
                  <a:srgbClr val="FF0000"/>
                </a:solidFill>
              </a:rPr>
              <a:t>распудренную</a:t>
            </a:r>
            <a:r>
              <a:rPr lang="ru-RU" sz="2400" dirty="0">
                <a:solidFill>
                  <a:srgbClr val="FF0000"/>
                </a:solidFill>
              </a:rPr>
              <a:t>, единственным украшением которой, как после заметил Алеша, был маленький пучок! Когда вошел он в гостиную, Алеша еще более удивился, увидев, что, несмотря на простой серый фрак, бывший на директоре вместо блестящих лат, все обращались с ним необыкновенно почтительно.</a:t>
            </a:r>
          </a:p>
        </p:txBody>
      </p:sp>
      <p:pic>
        <p:nvPicPr>
          <p:cNvPr id="5" name="Рисунок 4" descr="рисунок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389790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85763" y="1333500"/>
            <a:ext cx="8472487" cy="490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«Тут она закудахтала странным голосом, и вдруг, откуда ни возьмись, появились маленькие свечи в серебряных шандалах…»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А что такое «шандалы»? </a:t>
            </a:r>
            <a:r>
              <a:rPr lang="ru-RU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/>
            </a:r>
            <a:br>
              <a:rPr lang="ru-RU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</a:br>
            <a:r>
              <a:rPr lang="ru-RU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/>
            </a:r>
            <a:br>
              <a:rPr lang="ru-RU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</a:br>
            <a:endParaRPr lang="ru-RU" sz="4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Microsoft YaHei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podsvechnuk-bronzovyj-na-3-svechu-wdse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48965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00563" y="2786063"/>
            <a:ext cx="44291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Подсвечники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48369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04664"/>
            <a:ext cx="5832648" cy="396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4357688"/>
            <a:ext cx="835292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Проходя мимо кошки, Алеша не мог утерпеть, чтоб не попросить у ней лапки...</a:t>
            </a:r>
            <a:endParaRPr lang="ru-RU" sz="3200" dirty="0">
              <a:solidFill>
                <a:srgbClr val="00206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были последствия такого необдуманного поступка Алеши?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9k8o3p8luv0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458670"/>
            <a:ext cx="7800867" cy="585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538985_110309152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7992888" cy="506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7544" y="5538788"/>
            <a:ext cx="835292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Кошка разбудила попугая, попугай старушек, старушки рыцарей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я насилу с ними сладила!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1949737"/>
            <a:ext cx="774776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для зрителей.</a:t>
            </a:r>
            <a:endParaRPr lang="ru-RU" sz="7200" b="1" dirty="0">
              <a:solidFill>
                <a:srgbClr val="00206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Опишите залу, в которую попал Алеша после длинных подземных переходов.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4" descr="9785389020955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92150"/>
            <a:ext cx="2449513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9785389020955-2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482453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5220072" y="476672"/>
            <a:ext cx="35718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Вдруг вошли они в залу, освещенную тремя большими хрустальными люстрами. Зала была без окошек, и по обеим сторонам висели на стенах рыцари в блестящих латах, с большими перьями на шлемах, с копьями и щитами в железных руках.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308400301165538920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386924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29125" y="755650"/>
            <a:ext cx="4286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следующую ночь Алеша опять оделся и пошел за курицею. Опять вошли они в покои старушек, но в этот раз он уже ни до чего не дотрагивался. </a:t>
            </a:r>
          </a:p>
          <a:p>
            <a:pPr algn="just" eaLnBrk="0" hangingPunct="0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что же произошло на этот раз?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4" descr="1001_en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90" y="1484785"/>
            <a:ext cx="192232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4" descr="1001_en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1" y="1484784"/>
            <a:ext cx="1994910" cy="448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28875" y="1000125"/>
            <a:ext cx="4286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Фарфоровые китайские куклы кивали Алеше головою, но он помнил приказание Чернушки и прошел не останавливаясь, однако не мог утерпеть, чтоб мимоходом им не поклониться. Куколки тотчас соскочили со стола и побежали за ним, всё кивая головою. Чуть-чуть он не остановился 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так они показались ему забавными; но Чернушка оглянулась на него с сердитым видом, и он опомнился.</a:t>
            </a:r>
            <a:endParaRPr lang="ru-RU" sz="2400" dirty="0">
              <a:solidFill>
                <a:srgbClr val="FF000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611560" y="785813"/>
            <a:ext cx="8136904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	</a:t>
            </a:r>
            <a:r>
              <a:rPr lang="ru-RU" sz="2800" dirty="0">
                <a:solidFill>
                  <a:srgbClr val="002060"/>
                </a:solidFill>
              </a:rPr>
              <a:t>Отворилась боковая дверь, и вошло множество маленьких людей, ростом не более как с пол-аршина, в нарядных разноцветных платьях. ….Долго смотрел Алеша на них молча и только что хотел подойти к одному из них с вопросом, как отворилась большая дверь в конце залы... 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85751" y="3357563"/>
            <a:ext cx="543837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</a:rPr>
              <a:t>	</a:t>
            </a:r>
            <a:r>
              <a:rPr lang="ru-RU" sz="2800" dirty="0">
                <a:solidFill>
                  <a:srgbClr val="002060"/>
                </a:solidFill>
              </a:rPr>
              <a:t>Все замолкли, стали к стенам в два ряда и сняли шляпы. В одно мгновение комната сделалась еще светлее; все маленькие свечки еще ярче загорели — и Алеша увидел …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А что же он увидел?</a:t>
            </a:r>
          </a:p>
        </p:txBody>
      </p:sp>
      <p:pic>
        <p:nvPicPr>
          <p:cNvPr id="4" name="Рисунок 4" descr="f250849ffbb2b9d0a234ded8b9ae7e2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01008"/>
            <a:ext cx="3198813" cy="237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27393_1---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420180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355976" y="476672"/>
            <a:ext cx="4572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Двадцать маленьких рыцарей попарно входили тихим маршем. Потом в глубоком молчании стали они по обеим сторонам кресел. Немного погодя вошел в залу человек с величественною осанкою, на голове с венцом, блестящим драгоценными камнями.  Алеша тотчас догадался, что это должен быть король.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467544" y="642938"/>
            <a:ext cx="828092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	</a:t>
            </a:r>
          </a:p>
          <a:p>
            <a:pPr algn="just"/>
            <a:r>
              <a:rPr lang="ru-RU" sz="3400" dirty="0">
                <a:solidFill>
                  <a:srgbClr val="C00000"/>
                </a:solidFill>
              </a:rPr>
              <a:t>	</a:t>
            </a:r>
            <a:r>
              <a:rPr lang="ru-RU" sz="3400" dirty="0">
                <a:solidFill>
                  <a:srgbClr val="002060"/>
                </a:solidFill>
              </a:rPr>
              <a:t>За спасение министра король решил щедро отблагодарить Алешу. </a:t>
            </a:r>
          </a:p>
          <a:p>
            <a:pPr algn="just"/>
            <a:r>
              <a:rPr lang="ru-RU" sz="3400" dirty="0">
                <a:solidFill>
                  <a:srgbClr val="002060"/>
                </a:solidFill>
              </a:rPr>
              <a:t>	Алеша задумался и не знал, чего пожелать. Если б дали ему более времени, то он, может быть, и придумал бы что-нибудь хорошенькое; но так как ему казалось неучтивым заставить дожидаться короля, то он поспешил с ответом.</a:t>
            </a:r>
          </a:p>
          <a:p>
            <a:pPr algn="just"/>
            <a:r>
              <a:rPr lang="ru-RU" sz="3400" dirty="0">
                <a:solidFill>
                  <a:srgbClr val="C00000"/>
                </a:solidFill>
              </a:rPr>
              <a:t>	</a:t>
            </a:r>
            <a:r>
              <a:rPr lang="ru-RU" sz="3400" b="1" dirty="0" smtClean="0">
                <a:solidFill>
                  <a:srgbClr val="C00000"/>
                </a:solidFill>
              </a:rPr>
              <a:t>Так </a:t>
            </a:r>
            <a:r>
              <a:rPr lang="ru-RU" sz="3400" b="1" dirty="0">
                <a:solidFill>
                  <a:srgbClr val="C00000"/>
                </a:solidFill>
              </a:rPr>
              <a:t>что же пожелал Алеша и как король отреагировал на его пожелание?</a:t>
            </a:r>
          </a:p>
          <a:p>
            <a:pPr algn="just"/>
            <a:r>
              <a:rPr lang="ru-RU" sz="3600" b="1" dirty="0">
                <a:solidFill>
                  <a:srgbClr val="C00000"/>
                </a:solidFill>
              </a:rPr>
              <a:t>	</a:t>
            </a:r>
          </a:p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3" descr="474454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513"/>
            <a:ext cx="3175769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43313" y="825500"/>
            <a:ext cx="503314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 бы желал,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сказал Алеша,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чтобы, не учившись, я всегда знал урок свой, какой бы мне ни задали.</a:t>
            </a:r>
            <a:endParaRPr lang="ru-RU" sz="3200" b="1" dirty="0">
              <a:solidFill>
                <a:srgbClr val="C0000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думал я, что ты такой ленивец,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отвечал король, покачав головою.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 делать нечего: я должен исполнить свое обещание.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1736199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6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Что же было  подарено Алеше за спасение Чернушки и на каких условиях?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09713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440322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786313" y="2244725"/>
            <a:ext cx="4143375" cy="222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Алексей Алексеевич Перовский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(Антоний Погорельский)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(1787-1836)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Microsoft YaHei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714375"/>
            <a:ext cx="8390136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Король махнул рукою, и паж поднес золотое блюдо, на котором лежало одно конопляное семечко.</a:t>
            </a:r>
            <a:endParaRPr lang="ru-RU" sz="2400" dirty="0">
              <a:solidFill>
                <a:srgbClr val="C00000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ru-RU" sz="24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Возьми это семечко, 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сказал король. 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Пока оно будет у тебя, ты всегда знать будешь урок свой, какой бы тебе ни задали, с тем, однако, условием, чтоб ты ни под каким предлогом никому не сказывал ни одного слова о том, что ты</a:t>
            </a:r>
            <a:endParaRPr lang="ru-RU" dirty="0"/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611560" y="3068960"/>
            <a:ext cx="2928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Tx/>
              <a:buSzTx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видел или впредь увидишь. Малейшая нескромность лишит тебя навсегда наших милостей, а нам наделает множество хлопот и неприятностей.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43c55b41ef70dd8e0d6e593267ec5c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996952"/>
            <a:ext cx="504056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584677"/>
            <a:ext cx="828092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знак признательности за спасение министра было решено показать Алеше все подземные редкости.</a:t>
            </a:r>
          </a:p>
          <a:p>
            <a:pPr algn="just" eaLnBrk="0" hangingPunct="0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о каких редкостях шла речь? 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6" descr="9-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713"/>
            <a:ext cx="3633986" cy="255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4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3" y="3284984"/>
            <a:ext cx="3321969" cy="311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87976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996953"/>
            <a:ext cx="497731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4813" y="57150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Times New Roman" pitchFamily="18" charset="0"/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 в английском стиле.</a:t>
            </a:r>
          </a:p>
          <a:p>
            <a:pPr marL="342900" indent="-342900" eaLnBrk="0" hangingPunct="0">
              <a:buFont typeface="Times New Roman" pitchFamily="18" charset="0"/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зверинца.</a:t>
            </a:r>
          </a:p>
          <a:p>
            <a:pPr marL="342900" indent="-342900" eaLnBrk="0" hangingPunct="0">
              <a:buFont typeface="Times New Roman" pitchFamily="18" charset="0"/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Богатое застолье.</a:t>
            </a:r>
          </a:p>
          <a:p>
            <a:pPr marL="342900" indent="-342900" eaLnBrk="0" hangingPunct="0">
              <a:buFont typeface="Times New Roman" pitchFamily="18" charset="0"/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Поездка на охоту.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9" y="669935"/>
            <a:ext cx="784887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 охоте было повержено восемь крыс. После охоты Алеша задал вопрос министру.</a:t>
            </a:r>
            <a:endParaRPr lang="ru-RU" sz="3600" b="1" dirty="0">
              <a:solidFill>
                <a:srgbClr val="00206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Скажи, пожалуйста, зачем вы убили бедных крыс, которые вас не беспокоят и живут так далеко от вашего жилища?</a:t>
            </a:r>
          </a:p>
          <a:p>
            <a:pPr eaLnBrk="0" hangingPunct="0">
              <a:buClrTx/>
              <a:buSzTx/>
              <a:buFontTx/>
              <a:buNone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Дайте ответ на вопрос Алеши?</a:t>
            </a:r>
          </a:p>
          <a:p>
            <a:pPr eaLnBrk="0" hangingPunct="0">
              <a:buClrTx/>
              <a:buSzTx/>
              <a:buFontTx/>
              <a:buNone/>
            </a:pP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14813" y="857250"/>
            <a:ext cx="46434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Если б мы их не истребляли,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сказал министр,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 они вскоре бы нас выгнали из комнат наших и истребили бы все наши съестные припасы. К тому же мышьи и крысьи меха у нас в высокой цене, по причине их легкости и мягкости. Одним знатным особам позволено их у нас употреблять.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Рисунок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908720"/>
            <a:ext cx="3809031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57188" y="785813"/>
            <a:ext cx="8391276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7030A0"/>
                </a:solidFill>
              </a:rPr>
              <a:t>— Неужели ты никогда не слыхал, что под землею живет народ наш? — отвечал министр. — Правда, не многим удается нас видеть, однако бывали примеры, особливо в старину, что мы выходили на свет и показывались людям. Теперь это редко случается…</a:t>
            </a:r>
          </a:p>
          <a:p>
            <a:pPr algn="just"/>
            <a:r>
              <a:rPr lang="ru-RU" sz="3200" b="1" dirty="0"/>
              <a:t>	</a:t>
            </a:r>
            <a:r>
              <a:rPr lang="ru-RU" sz="3200" b="1" dirty="0">
                <a:solidFill>
                  <a:srgbClr val="FF0000"/>
                </a:solidFill>
              </a:rPr>
              <a:t>А почему подземные жители все реже стали показываться людям и какие последствия влекли за собой необдуманные поступки людей?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02lab35le13274007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3309151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786188" y="571500"/>
            <a:ext cx="481826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</a:rPr>
              <a:t>Потому что люди сделались очень нескромны. А у нас существует закон, что если тот, кому мы показались, не сохранит этого в тайне, то мы принуждены бываем немедленно оставить местопребывание наше и идти — далеко-далеко в другие страны.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539552" y="928688"/>
            <a:ext cx="79928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6000" b="1" dirty="0">
                <a:solidFill>
                  <a:srgbClr val="7030A0"/>
                </a:solidFill>
              </a:rPr>
              <a:t>Вопрос для зрителей.</a:t>
            </a:r>
          </a:p>
          <a:p>
            <a:pPr algn="just"/>
            <a:r>
              <a:rPr lang="ru-RU" sz="6000" b="1" dirty="0">
                <a:solidFill>
                  <a:srgbClr val="FF0000"/>
                </a:solidFill>
              </a:rPr>
              <a:t>На каком уроке Алеше пришлось впервые испытать волшебную силу конопляного семечка?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467544" y="714375"/>
            <a:ext cx="8462144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Исторический урок особенно беспокоил Алешу: ему задано было выучить наизусть несколько страниц из </a:t>
            </a:r>
            <a:r>
              <a:rPr lang="ru-RU" sz="2800" b="1" dirty="0" err="1">
                <a:solidFill>
                  <a:srgbClr val="C00000"/>
                </a:solidFill>
              </a:rPr>
              <a:t>Шрековой</a:t>
            </a:r>
            <a:r>
              <a:rPr lang="ru-RU" sz="2800" b="1" dirty="0">
                <a:solidFill>
                  <a:srgbClr val="C00000"/>
                </a:solidFill>
              </a:rPr>
              <a:t> "Всемирной истории", и он не знал еще ни одного слова! 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95536" y="2780928"/>
            <a:ext cx="4000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Настал понедельник, и начались классы. От десяти часов до двенадцати преподавал историю сам содержатель пансиона. </a:t>
            </a:r>
          </a:p>
        </p:txBody>
      </p:sp>
      <p:pic>
        <p:nvPicPr>
          <p:cNvPr id="4" name="Рисунок 4" descr="x_eea067c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9277"/>
            <a:ext cx="3744986" cy="427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785813"/>
            <a:ext cx="8390706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Обладая новым даром, Алеша безошибочно, не останавливаясь, проговорил заданное. Учитель очень его хвалил, однако Алеша не принимал его хвалу с тем удовольствием, которое прежде чувствовал он в подобных случаях. </a:t>
            </a:r>
            <a:endParaRPr lang="ru-RU" sz="4000" b="1" dirty="0">
              <a:solidFill>
                <a:srgbClr val="7030A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А что мешало Алеше насладиться успехом?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7544" y="620688"/>
            <a:ext cx="307181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800000"/>
                </a:solidFill>
                <a:latin typeface="Calibri" pitchFamily="34" charset="0"/>
              </a:rPr>
              <a:t>Граф </a:t>
            </a:r>
            <a:br>
              <a:rPr lang="ru-RU" sz="2400" b="1" dirty="0">
                <a:solidFill>
                  <a:srgbClr val="800000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rgbClr val="800000"/>
                </a:solidFill>
                <a:latin typeface="Calibri" pitchFamily="34" charset="0"/>
              </a:rPr>
              <a:t>Алексей Кириллович Разумовский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552" y="1988840"/>
            <a:ext cx="3108325" cy="421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icrosoft YaHei" charset="-122"/>
                <a:cs typeface="Arial" charset="0"/>
              </a:rPr>
              <a:t>Внук регистрового казака Григория Розума, сын последнего украинского гетмана, влиятельный екатерининский вельможа, виднейший российский масон</a:t>
            </a:r>
          </a:p>
        </p:txBody>
      </p:sp>
      <p:pic>
        <p:nvPicPr>
          <p:cNvPr id="4" name="Рисунок 3" descr="msk_borodino_raz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48680"/>
            <a:ext cx="4867300" cy="586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67102d5f25ab2df2bed0cedb3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6120680" cy="455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5085184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Внутренний голос ему говорил Алеше, что он не заслуживает этой похвалы, потому что урок этот не стоил ему никакого труда.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50" y="990600"/>
            <a:ext cx="853472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Алеша сначала стыдился похвал, чувствуя, что вовсе их не заслуживает, но мало-помалу он стал к ним привыкать, и наконец самолюбие его дошло до того, что он принимал, не краснеясь, похвалы, которыми его осыпали. Притом Алеша стал страшный шалун.</a:t>
            </a:r>
            <a:endParaRPr lang="ru-RU" sz="3600" b="1" dirty="0">
              <a:solidFill>
                <a:srgbClr val="7030A0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какова причина шалостей Алеши?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04labkedo1227550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72852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714875" y="785813"/>
            <a:ext cx="40005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</a:rPr>
              <a:t>	Не имея нужды твердить уроков, которые ему задавали, он в то время, когда другие дети готовились к классам, занимался шалостями, и эта праздность еще более портила его нрав.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921919"/>
            <a:ext cx="813690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Алеша потерял конопляное зернышко, Чернушка вернул его, сказав следующее:</a:t>
            </a:r>
            <a:endParaRPr lang="ru-RU" sz="2800" b="1" dirty="0">
              <a:solidFill>
                <a:srgbClr val="7030A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Теперь я должна тебя оставить, Алеша! Вот конопляное зерно, которое выронил ты на дворе. Напрасно ты думал, что потерял его невозвратно. Помни, однако, что ты дал честное слово сохранять в тайне всё, что тебе о нас известно... Алеша! К теперешним худым свойствам твоим не прибавь еще худшего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32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какое свойство человека худшее? И что говорила Чернушка о пороках?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>
              <a:buClrTx/>
              <a:buSzTx/>
              <a:buFontTx/>
              <a:buNone/>
            </a:pP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746598"/>
            <a:ext cx="360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Худшее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свойсво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неблагодарность!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95536" y="3857625"/>
            <a:ext cx="835292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— Не полагай, — отвечала Чернушка, — что так легко исправиться от пороков, когда они уже взяли над нами верх. Пороки обыкновенно входят в дверь, а выходят в щелочку, и потому, если хочешь исправиться, то должен беспрестанно и строго смотреть за собою. </a:t>
            </a:r>
          </a:p>
        </p:txBody>
      </p:sp>
      <p:pic>
        <p:nvPicPr>
          <p:cNvPr id="6" name="Рисунок 5" descr="рисунок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54868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826396"/>
            <a:ext cx="820891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согласился простить Алешу только с одним условием, если тот признает вину свою и  расскажет, когда же он выучил урок. Алеша совершенно потерял голову..., он забыл обещание, данное подземельному королю и его министру, и начал рассказывать о черной курице, о рыцарях, о маленьких людях...</a:t>
            </a:r>
            <a:endParaRPr lang="ru-RU" sz="3200" b="1" dirty="0">
              <a:solidFill>
                <a:srgbClr val="00206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Какова была реакция учителя на рассказ о подземных жителях?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6438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732" y="692696"/>
            <a:ext cx="494835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57813" y="499279"/>
            <a:ext cx="331864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не дал ему договорить...</a:t>
            </a:r>
            <a:endParaRPr lang="ru-RU" sz="2800" dirty="0">
              <a:solidFill>
                <a:srgbClr val="FF000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Как!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вскричал он с гневом.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Вместо того чтобы раскаяться в дурном поведении вашем, вы меня еще вздумали дурачить,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552" y="4429125"/>
            <a:ext cx="79928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ClrTx/>
              <a:buSzTx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рассказывая сказку о черной курице?.. Этого слишком уже много. Нет, дети! Вы видите сами, что его нельзя не наказать!</a:t>
            </a:r>
            <a:endParaRPr lang="ru-RU" sz="2800" dirty="0">
              <a:solidFill>
                <a:srgbClr val="FF0000"/>
              </a:solidFill>
            </a:endParaRPr>
          </a:p>
          <a:p>
            <a:pPr algn="just" eaLnBrk="0" hangingPunct="0">
              <a:buClrTx/>
              <a:buSzTx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бедного Алешу высекли!!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764704"/>
            <a:ext cx="813690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Вдруг кто-то дернул за одеяло... Алеша невольно проглянул, и перед ним стояла Чернушка.</a:t>
            </a:r>
            <a:endParaRPr lang="ru-RU" sz="4400" b="1" dirty="0">
              <a:solidFill>
                <a:srgbClr val="7030A0"/>
              </a:solidFill>
            </a:endParaRPr>
          </a:p>
          <a:p>
            <a:pPr algn="just" eaLnBrk="0" hangingPunct="0">
              <a:buClrTx/>
              <a:buSzTx/>
              <a:buFontTx/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каком виде предстала Чернушка в последний раз и что так ужаснуло Алешу?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Рисунок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5169053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14750" y="614363"/>
            <a:ext cx="5214938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Чернушка предстала не в виде курицы, а в черном платье, в малиновой шапочке с зубчиками и в белом накрахмаленном шейном платке, точно как он видел ее в подземной зале. Министр поднял обе руки кверху, и Алеша увидел, что они были скованы золотою цепью... Он ужаснулся!..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1726473"/>
            <a:ext cx="7992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стало с подземными жителями, и как сложилась дальнейшая жизнь Алеши?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76672"/>
            <a:ext cx="7770785" cy="583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642809"/>
            <a:ext cx="84627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Подземные жители вынуждены были оставить свое жилье и уйти навсегда. А Алеша, после долгой болезни, старался быть послушным, добрым, скромным и прилежным. Все его снова полюбили и стали ласкать, и он сделался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95536" y="3000375"/>
            <a:ext cx="4462214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примером для своих товарищей, хотя уже и не мог выучить наизусть двадцать печатных страниц вдруг </a:t>
            </a:r>
            <a:r>
              <a:rPr lang="ru-RU" sz="32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которых, впрочем, ему и не задавали.</a:t>
            </a:r>
            <a:endParaRPr lang="ru-RU" sz="3200" dirty="0"/>
          </a:p>
        </p:txBody>
      </p:sp>
      <p:pic>
        <p:nvPicPr>
          <p:cNvPr id="4" name="Рисунок 3" descr="i_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4139952" cy="307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539552" y="1214438"/>
            <a:ext cx="8318698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</a:rPr>
              <a:t>Вопрос к залу.</a:t>
            </a:r>
          </a:p>
          <a:p>
            <a:r>
              <a:rPr lang="ru-RU" sz="5400" b="1" dirty="0">
                <a:solidFill>
                  <a:srgbClr val="FF0000"/>
                </a:solidFill>
              </a:rPr>
              <a:t>Каковы нравственные уроки жизни, которые даёт нам сказка «Черная курица»?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467543" y="785813"/>
            <a:ext cx="532859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7030A0"/>
                </a:solidFill>
              </a:rPr>
              <a:t>Нравственные уроки жизни: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dirty="0">
                <a:solidFill>
                  <a:srgbClr val="FF0000"/>
                </a:solidFill>
              </a:rPr>
              <a:t>Нельзя ставить себя выше других людей, даже если ты много знаешь и умеешь.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dirty="0">
                <a:solidFill>
                  <a:srgbClr val="FF0000"/>
                </a:solidFill>
              </a:rPr>
              <a:t>Надо развивать в себе скромность, трудолюбие, прилежание, чувство долга, честность, уважение к людям, доброту.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dirty="0">
                <a:solidFill>
                  <a:srgbClr val="FF0000"/>
                </a:solidFill>
              </a:rPr>
              <a:t>Надо быть строгим к себе.</a:t>
            </a:r>
          </a:p>
        </p:txBody>
      </p:sp>
      <p:pic>
        <p:nvPicPr>
          <p:cNvPr id="3" name="Рисунок 2" descr="35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652120" y="2348880"/>
            <a:ext cx="3131840" cy="382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369203181408386774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764704"/>
            <a:ext cx="4392488" cy="464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86250" y="785813"/>
            <a:ext cx="4462214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32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Не для того дан вам ум,</a:t>
            </a:r>
            <a:endParaRPr lang="ru-RU" sz="3200" b="1" dirty="0">
              <a:solidFill>
                <a:srgbClr val="7030A0"/>
              </a:solidFill>
            </a:endParaRPr>
          </a:p>
          <a:p>
            <a:pPr algn="r" eaLnBrk="0" hangingPunct="0">
              <a:buClrTx/>
              <a:buSzTx/>
              <a:buFontTx/>
              <a:buNone/>
            </a:pPr>
            <a:r>
              <a:rPr lang="ru-RU" sz="32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чтобы вы во зло его употребили.</a:t>
            </a:r>
            <a:endParaRPr lang="ru-RU" sz="3200" b="1" dirty="0">
              <a:solidFill>
                <a:srgbClr val="7030A0"/>
              </a:solidFill>
            </a:endParaRPr>
          </a:p>
          <a:p>
            <a:pPr algn="r" eaLnBrk="0" hangingPunct="0">
              <a:buClrTx/>
              <a:buSzTx/>
              <a:buFontTx/>
              <a:buNone/>
            </a:pPr>
            <a:r>
              <a:rPr lang="ru-RU" sz="32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А. Погорельский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00063" y="5143500"/>
            <a:ext cx="82153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8800" b="1" dirty="0"/>
          </a:p>
        </p:txBody>
      </p:sp>
      <p:pic>
        <p:nvPicPr>
          <p:cNvPr id="7" name="Neizvesten-korolevskiy-organ(mp3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25344"/>
            <a:ext cx="160784" cy="16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47736-b42644faf6afa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age0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48680"/>
            <a:ext cx="7920880" cy="571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Фанфары Праздничные - Полная Версия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20472" y="6453336"/>
            <a:ext cx="160784" cy="16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krasnaya-ploshchad-v-kartinkah-fotografiy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7992888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500063"/>
            <a:ext cx="82296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C00000"/>
                </a:solidFill>
                <a:latin typeface="Calibri" pitchFamily="34" charset="0"/>
              </a:rPr>
              <a:t>Московский университет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pogorelsk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764704"/>
            <a:ext cx="4283143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4427984" y="836712"/>
            <a:ext cx="4286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Антоний Погорельский вел жизнь прилежного чиновника, стал одним из учредителей "Общества любителей российской словесности". В 1812 году воевал с Наполеоном. В 1816 г. вернулся в СП, но на его попечении осталась сестра с племянником, которых он увез в свое наследственное малороссийское имение Погорельцы.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47736-b42644faf6afa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5" descr="b59277daa5a941084a04f1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2736850" cy="304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6" descr="278237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20688"/>
            <a:ext cx="2952750" cy="299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7" descr="208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916832"/>
            <a:ext cx="3816350" cy="443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1561</Words>
  <Application>Microsoft Office PowerPoint</Application>
  <PresentationFormat>Экран (4:3)</PresentationFormat>
  <Paragraphs>106</Paragraphs>
  <Slides>64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ВИДЕО - ВОПРОС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</dc:creator>
  <cp:lastModifiedBy>школа скнятиновская</cp:lastModifiedBy>
  <cp:revision>29</cp:revision>
  <dcterms:created xsi:type="dcterms:W3CDTF">2014-06-15T11:42:24Z</dcterms:created>
  <dcterms:modified xsi:type="dcterms:W3CDTF">2020-11-10T08:54:08Z</dcterms:modified>
</cp:coreProperties>
</file>